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27"/>
  </p:notesMasterIdLst>
  <p:sldIdLst>
    <p:sldId id="256" r:id="rId3"/>
    <p:sldId id="257" r:id="rId4"/>
    <p:sldId id="258" r:id="rId5"/>
    <p:sldId id="273" r:id="rId6"/>
    <p:sldId id="259" r:id="rId7"/>
    <p:sldId id="260" r:id="rId8"/>
    <p:sldId id="261" r:id="rId9"/>
    <p:sldId id="262" r:id="rId10"/>
    <p:sldId id="274" r:id="rId11"/>
    <p:sldId id="264" r:id="rId12"/>
    <p:sldId id="265" r:id="rId13"/>
    <p:sldId id="276" r:id="rId14"/>
    <p:sldId id="266" r:id="rId15"/>
    <p:sldId id="267" r:id="rId16"/>
    <p:sldId id="277" r:id="rId17"/>
    <p:sldId id="279" r:id="rId18"/>
    <p:sldId id="278" r:id="rId19"/>
    <p:sldId id="280" r:id="rId20"/>
    <p:sldId id="268" r:id="rId21"/>
    <p:sldId id="275" r:id="rId22"/>
    <p:sldId id="269" r:id="rId23"/>
    <p:sldId id="270" r:id="rId24"/>
    <p:sldId id="271" r:id="rId25"/>
    <p:sldId id="272" r:id="rId26"/>
  </p:sldIdLst>
  <p:sldSz cx="9144000" cy="5143500" type="screen16x9"/>
  <p:notesSz cx="6858000" cy="9144000"/>
  <p:embeddedFontLst>
    <p:embeddedFont>
      <p:font typeface="Petrona" charset="0"/>
      <p:bold r:id="rId28"/>
      <p:boldItalic r:id="rId29"/>
    </p:embeddedFont>
    <p:embeddedFont>
      <p:font typeface="Inter"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113" d="100"/>
          <a:sy n="113" d="100"/>
        </p:scale>
        <p:origin x="-562" y="-67"/>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17f6328b4a_8_29: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g317f6328b4a_8_29:notes"/>
          <p:cNvSpPr txBox="1">
            <a:spLocks noGrp="1"/>
          </p:cNvSpPr>
          <p:nvPr>
            <p:ph type="body" idx="1"/>
          </p:nvPr>
        </p:nvSpPr>
        <p:spPr>
          <a:xfrm>
            <a:off x="571500" y="2750344"/>
            <a:ext cx="4572000" cy="2250300"/>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82" name="Google Shape;82;g317f6328b4a_8_29:notes"/>
          <p:cNvSpPr txBox="1">
            <a:spLocks noGrp="1"/>
          </p:cNvSpPr>
          <p:nvPr>
            <p:ph type="sldNum" idx="12"/>
          </p:nvPr>
        </p:nvSpPr>
        <p:spPr>
          <a:xfrm>
            <a:off x="3237178" y="5428258"/>
            <a:ext cx="2476500" cy="286800"/>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GB" sz="1100"/>
              <a:pPr marL="0" lvl="0" indent="0" algn="r" rtl="0">
                <a:spcBef>
                  <a:spcPts val="0"/>
                </a:spcBef>
                <a:spcAft>
                  <a:spcPts val="0"/>
                </a:spcAft>
                <a:buNone/>
              </a:pPr>
              <a:t>1</a:t>
            </a:fld>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270bd89f3a_1_14: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3270bd89f3a_1_14:notes"/>
          <p:cNvSpPr txBox="1">
            <a:spLocks noGrp="1"/>
          </p:cNvSpPr>
          <p:nvPr>
            <p:ph type="body" idx="1"/>
          </p:nvPr>
        </p:nvSpPr>
        <p:spPr>
          <a:xfrm>
            <a:off x="571500" y="2750344"/>
            <a:ext cx="4572000" cy="2250300"/>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178" name="Google Shape;178;g3270bd89f3a_1_14:notes"/>
          <p:cNvSpPr txBox="1">
            <a:spLocks noGrp="1"/>
          </p:cNvSpPr>
          <p:nvPr>
            <p:ph type="sldNum" idx="12"/>
          </p:nvPr>
        </p:nvSpPr>
        <p:spPr>
          <a:xfrm>
            <a:off x="3237178" y="5428258"/>
            <a:ext cx="2476500" cy="286800"/>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GB" sz="1100"/>
              <a:pPr marL="0" lvl="0" indent="0" algn="r" rtl="0">
                <a:spcBef>
                  <a:spcPts val="0"/>
                </a:spcBef>
                <a:spcAft>
                  <a:spcPts val="0"/>
                </a:spcAft>
                <a:buNone/>
              </a:pPr>
              <a:t>10</a:t>
            </a:fld>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270bd89f3a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270bd89f3a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270bd89f3a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270bd89f3a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270bd89f3a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270bd89f3a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270bd89f3a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270bd89f3a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270bd89f3a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270bd89f3a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270bd89f3a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270bd89f3a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270bd89f3a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270bd89f3a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270bd89f3a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270bd89f3a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270bd89f3a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270bd89f3a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17f6328b4a_8_39:notes"/>
          <p:cNvSpPr>
            <a:spLocks noGrp="1" noRot="1" noChangeAspect="1"/>
          </p:cNvSpPr>
          <p:nvPr>
            <p:ph type="sldImg" idx="2"/>
          </p:nvPr>
        </p:nvSpPr>
        <p:spPr>
          <a:xfrm>
            <a:off x="571500" y="714375"/>
            <a:ext cx="4572000" cy="19287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g317f6328b4a_8_39:notes"/>
          <p:cNvSpPr txBox="1">
            <a:spLocks noGrp="1"/>
          </p:cNvSpPr>
          <p:nvPr>
            <p:ph type="body" idx="1"/>
          </p:nvPr>
        </p:nvSpPr>
        <p:spPr>
          <a:xfrm>
            <a:off x="571500" y="2750344"/>
            <a:ext cx="4572000" cy="2250300"/>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92" name="Google Shape;92;g317f6328b4a_8_39:notes"/>
          <p:cNvSpPr txBox="1">
            <a:spLocks noGrp="1"/>
          </p:cNvSpPr>
          <p:nvPr>
            <p:ph type="sldNum" idx="12"/>
          </p:nvPr>
        </p:nvSpPr>
        <p:spPr>
          <a:xfrm>
            <a:off x="3237178" y="5428258"/>
            <a:ext cx="2476500" cy="286800"/>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GB" sz="1100"/>
              <a:pPr marL="0" lvl="0" indent="0" algn="r" rtl="0">
                <a:spcBef>
                  <a:spcPts val="0"/>
                </a:spcBef>
                <a:spcAft>
                  <a:spcPts val="0"/>
                </a:spcAft>
                <a:buNone/>
              </a:pPr>
              <a:t>2</a:t>
            </a:fld>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270bd89f3a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270bd89f3a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270bd89f3a_1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270bd89f3a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17f6328b4a_8_136: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317f6328b4a_8_136:notes"/>
          <p:cNvSpPr txBox="1">
            <a:spLocks noGrp="1"/>
          </p:cNvSpPr>
          <p:nvPr>
            <p:ph type="body" idx="1"/>
          </p:nvPr>
        </p:nvSpPr>
        <p:spPr>
          <a:xfrm>
            <a:off x="571500" y="2750344"/>
            <a:ext cx="4572000" cy="2250281"/>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236" name="Google Shape;236;g317f6328b4a_8_136:notes"/>
          <p:cNvSpPr txBox="1">
            <a:spLocks noGrp="1"/>
          </p:cNvSpPr>
          <p:nvPr>
            <p:ph type="sldNum" idx="12"/>
          </p:nvPr>
        </p:nvSpPr>
        <p:spPr>
          <a:xfrm>
            <a:off x="3237177" y="5428258"/>
            <a:ext cx="2476500" cy="286742"/>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GB" sz="1100"/>
              <a:pPr marL="0" lvl="0" indent="0" algn="r" rtl="0">
                <a:spcBef>
                  <a:spcPts val="0"/>
                </a:spcBef>
                <a:spcAft>
                  <a:spcPts val="0"/>
                </a:spcAft>
                <a:buNone/>
              </a:pPr>
              <a:t>22</a:t>
            </a:fld>
            <a:endParaRPr sz="11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270bd89f3a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270bd89f3a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17f6328b4a_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17f6328b4a_8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17f6328b4a_8_62: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317f6328b4a_8_62:notes"/>
          <p:cNvSpPr txBox="1">
            <a:spLocks noGrp="1"/>
          </p:cNvSpPr>
          <p:nvPr>
            <p:ph type="body" idx="1"/>
          </p:nvPr>
        </p:nvSpPr>
        <p:spPr>
          <a:xfrm>
            <a:off x="571500" y="2750344"/>
            <a:ext cx="4572000" cy="2250300"/>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122" name="Google Shape;122;g317f6328b4a_8_62:notes"/>
          <p:cNvSpPr txBox="1">
            <a:spLocks noGrp="1"/>
          </p:cNvSpPr>
          <p:nvPr>
            <p:ph type="sldNum" idx="12"/>
          </p:nvPr>
        </p:nvSpPr>
        <p:spPr>
          <a:xfrm>
            <a:off x="3237178" y="5428258"/>
            <a:ext cx="2476500" cy="286800"/>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GB" sz="1100"/>
              <a:pPr marL="0" lvl="0" indent="0" algn="r" rtl="0">
                <a:spcBef>
                  <a:spcPts val="0"/>
                </a:spcBef>
                <a:spcAft>
                  <a:spcPts val="0"/>
                </a:spcAft>
                <a:buNone/>
              </a:pPr>
              <a:t>3</a:t>
            </a:fld>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17f6328b4a_8_62: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317f6328b4a_8_62:notes"/>
          <p:cNvSpPr txBox="1">
            <a:spLocks noGrp="1"/>
          </p:cNvSpPr>
          <p:nvPr>
            <p:ph type="body" idx="1"/>
          </p:nvPr>
        </p:nvSpPr>
        <p:spPr>
          <a:xfrm>
            <a:off x="571500" y="2750344"/>
            <a:ext cx="4572000" cy="2250300"/>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122" name="Google Shape;122;g317f6328b4a_8_62:notes"/>
          <p:cNvSpPr txBox="1">
            <a:spLocks noGrp="1"/>
          </p:cNvSpPr>
          <p:nvPr>
            <p:ph type="sldNum" idx="12"/>
          </p:nvPr>
        </p:nvSpPr>
        <p:spPr>
          <a:xfrm>
            <a:off x="3237178" y="5428258"/>
            <a:ext cx="2476500" cy="286800"/>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GB" sz="1100"/>
              <a:pPr marL="0" lvl="0" indent="0" algn="r" rtl="0">
                <a:spcBef>
                  <a:spcPts val="0"/>
                </a:spcBef>
                <a:spcAft>
                  <a:spcPts val="0"/>
                </a:spcAft>
                <a:buNone/>
              </a:pPr>
              <a:t>4</a:t>
            </a:fld>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17f6328b4a_8_70: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317f6328b4a_8_70:notes"/>
          <p:cNvSpPr txBox="1">
            <a:spLocks noGrp="1"/>
          </p:cNvSpPr>
          <p:nvPr>
            <p:ph type="body" idx="1"/>
          </p:nvPr>
        </p:nvSpPr>
        <p:spPr>
          <a:xfrm>
            <a:off x="571500" y="2750344"/>
            <a:ext cx="4572000" cy="2250281"/>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131" name="Google Shape;131;g317f6328b4a_8_70:notes"/>
          <p:cNvSpPr txBox="1">
            <a:spLocks noGrp="1"/>
          </p:cNvSpPr>
          <p:nvPr>
            <p:ph type="sldNum" idx="12"/>
          </p:nvPr>
        </p:nvSpPr>
        <p:spPr>
          <a:xfrm>
            <a:off x="3237177" y="5428258"/>
            <a:ext cx="2476500" cy="286742"/>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GB" sz="1100"/>
              <a:pPr marL="0" lvl="0" indent="0" algn="r" rtl="0">
                <a:spcBef>
                  <a:spcPts val="0"/>
                </a:spcBef>
                <a:spcAft>
                  <a:spcPts val="0"/>
                </a:spcAft>
                <a:buNone/>
              </a:pPr>
              <a:t>5</a:t>
            </a:fld>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17f6328b4a_8_82: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317f6328b4a_8_82:notes"/>
          <p:cNvSpPr txBox="1">
            <a:spLocks noGrp="1"/>
          </p:cNvSpPr>
          <p:nvPr>
            <p:ph type="body" idx="1"/>
          </p:nvPr>
        </p:nvSpPr>
        <p:spPr>
          <a:xfrm>
            <a:off x="571500" y="2750344"/>
            <a:ext cx="4572000" cy="2250281"/>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140" name="Google Shape;140;g317f6328b4a_8_82:notes"/>
          <p:cNvSpPr txBox="1">
            <a:spLocks noGrp="1"/>
          </p:cNvSpPr>
          <p:nvPr>
            <p:ph type="sldNum" idx="12"/>
          </p:nvPr>
        </p:nvSpPr>
        <p:spPr>
          <a:xfrm>
            <a:off x="3237177" y="5428258"/>
            <a:ext cx="2476500" cy="286742"/>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GB" sz="1100"/>
              <a:pPr marL="0" lvl="0" indent="0" algn="r" rtl="0">
                <a:spcBef>
                  <a:spcPts val="0"/>
                </a:spcBef>
                <a:spcAft>
                  <a:spcPts val="0"/>
                </a:spcAft>
                <a:buNone/>
              </a:pPr>
              <a:t>6</a:t>
            </a:fld>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165bce2095_0_3: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3165bce2095_0_3:notes"/>
          <p:cNvSpPr txBox="1">
            <a:spLocks noGrp="1"/>
          </p:cNvSpPr>
          <p:nvPr>
            <p:ph type="body" idx="1"/>
          </p:nvPr>
        </p:nvSpPr>
        <p:spPr>
          <a:xfrm>
            <a:off x="571500" y="2750344"/>
            <a:ext cx="4572000" cy="2250300"/>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157" name="Google Shape;157;g3165bce2095_0_3:notes"/>
          <p:cNvSpPr txBox="1">
            <a:spLocks noGrp="1"/>
          </p:cNvSpPr>
          <p:nvPr>
            <p:ph type="sldNum" idx="12"/>
          </p:nvPr>
        </p:nvSpPr>
        <p:spPr>
          <a:xfrm>
            <a:off x="3237178" y="5428258"/>
            <a:ext cx="2476500" cy="286800"/>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GB" sz="1100"/>
              <a:pPr marL="0" lvl="0" indent="0" algn="r" rtl="0">
                <a:spcBef>
                  <a:spcPts val="0"/>
                </a:spcBef>
                <a:spcAft>
                  <a:spcPts val="0"/>
                </a:spcAft>
                <a:buNone/>
              </a:pPr>
              <a:t>7</a:t>
            </a:fld>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17f6328b4a_4_68: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317f6328b4a_4_68:notes"/>
          <p:cNvSpPr txBox="1">
            <a:spLocks noGrp="1"/>
          </p:cNvSpPr>
          <p:nvPr>
            <p:ph type="body" idx="1"/>
          </p:nvPr>
        </p:nvSpPr>
        <p:spPr>
          <a:xfrm>
            <a:off x="571500" y="2750344"/>
            <a:ext cx="4572000" cy="2250300"/>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164" name="Google Shape;164;g317f6328b4a_4_68:notes"/>
          <p:cNvSpPr txBox="1">
            <a:spLocks noGrp="1"/>
          </p:cNvSpPr>
          <p:nvPr>
            <p:ph type="sldNum" idx="12"/>
          </p:nvPr>
        </p:nvSpPr>
        <p:spPr>
          <a:xfrm>
            <a:off x="3237178" y="5428258"/>
            <a:ext cx="2476500" cy="286800"/>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GB" sz="1100"/>
              <a:pPr marL="0" lvl="0" indent="0" algn="r" rtl="0">
                <a:spcBef>
                  <a:spcPts val="0"/>
                </a:spcBef>
                <a:spcAft>
                  <a:spcPts val="0"/>
                </a:spcAft>
                <a:buNone/>
              </a:pPr>
              <a:t>8</a:t>
            </a:fld>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17f6328b4a_4_68: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317f6328b4a_4_68:notes"/>
          <p:cNvSpPr txBox="1">
            <a:spLocks noGrp="1"/>
          </p:cNvSpPr>
          <p:nvPr>
            <p:ph type="body" idx="1"/>
          </p:nvPr>
        </p:nvSpPr>
        <p:spPr>
          <a:xfrm>
            <a:off x="571500" y="2750344"/>
            <a:ext cx="4572000" cy="2250300"/>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164" name="Google Shape;164;g317f6328b4a_4_68:notes"/>
          <p:cNvSpPr txBox="1">
            <a:spLocks noGrp="1"/>
          </p:cNvSpPr>
          <p:nvPr>
            <p:ph type="sldNum" idx="12"/>
          </p:nvPr>
        </p:nvSpPr>
        <p:spPr>
          <a:xfrm>
            <a:off x="3237178" y="5428258"/>
            <a:ext cx="2476500" cy="286800"/>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GB" sz="1100"/>
              <a:pPr marL="0" lvl="0" indent="0" algn="r" rtl="0">
                <a:spcBef>
                  <a:spcPts val="0"/>
                </a:spcBef>
                <a:spcAft>
                  <a:spcPts val="0"/>
                </a:spcAft>
                <a:buNone/>
              </a:pPr>
              <a:t>9</a:t>
            </a:fld>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51"/>
        <p:cNvGrpSpPr/>
        <p:nvPr/>
      </p:nvGrpSpPr>
      <p:grpSpPr>
        <a:xfrm>
          <a:off x="0" y="0"/>
          <a:ext cx="0" cy="0"/>
          <a:chOff x="0" y="0"/>
          <a:chExt cx="0" cy="0"/>
        </a:xfrm>
      </p:grpSpPr>
      <p:sp>
        <p:nvSpPr>
          <p:cNvPr id="52" name="Google Shape;52;p14"/>
          <p:cNvSpPr/>
          <p:nvPr/>
        </p:nvSpPr>
        <p:spPr>
          <a:xfrm>
            <a:off x="0" y="0"/>
            <a:ext cx="9144000" cy="5143500"/>
          </a:xfrm>
          <a:prstGeom prst="rect">
            <a:avLst/>
          </a:prstGeom>
          <a:solidFill>
            <a:srgbClr val="E7EEF9"/>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53" name="Google Shape;53;p14"/>
          <p:cNvSpPr/>
          <p:nvPr/>
        </p:nvSpPr>
        <p:spPr>
          <a:xfrm>
            <a:off x="0" y="0"/>
            <a:ext cx="9144000" cy="5143500"/>
          </a:xfrm>
          <a:prstGeom prst="rect">
            <a:avLst/>
          </a:prstGeom>
          <a:solidFill>
            <a:srgbClr val="FFFAFA"/>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54"/>
        <p:cNvGrpSpPr/>
        <p:nvPr/>
      </p:nvGrpSpPr>
      <p:grpSpPr>
        <a:xfrm>
          <a:off x="0" y="0"/>
          <a:ext cx="0" cy="0"/>
          <a:chOff x="0" y="0"/>
          <a:chExt cx="0" cy="0"/>
        </a:xfrm>
      </p:grpSpPr>
      <p:sp>
        <p:nvSpPr>
          <p:cNvPr id="55" name="Google Shape;55;p15"/>
          <p:cNvSpPr/>
          <p:nvPr/>
        </p:nvSpPr>
        <p:spPr>
          <a:xfrm>
            <a:off x="0" y="0"/>
            <a:ext cx="9144000" cy="5143500"/>
          </a:xfrm>
          <a:prstGeom prst="rect">
            <a:avLst/>
          </a:prstGeom>
          <a:solidFill>
            <a:srgbClr val="E7EEF9"/>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56" name="Google Shape;56;p15"/>
          <p:cNvSpPr/>
          <p:nvPr/>
        </p:nvSpPr>
        <p:spPr>
          <a:xfrm>
            <a:off x="0" y="0"/>
            <a:ext cx="9144000" cy="5143500"/>
          </a:xfrm>
          <a:prstGeom prst="rect">
            <a:avLst/>
          </a:prstGeom>
          <a:solidFill>
            <a:srgbClr val="FFFAFA"/>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57"/>
        <p:cNvGrpSpPr/>
        <p:nvPr/>
      </p:nvGrpSpPr>
      <p:grpSpPr>
        <a:xfrm>
          <a:off x="0" y="0"/>
          <a:ext cx="0" cy="0"/>
          <a:chOff x="0" y="0"/>
          <a:chExt cx="0" cy="0"/>
        </a:xfrm>
      </p:grpSpPr>
      <p:sp>
        <p:nvSpPr>
          <p:cNvPr id="58" name="Google Shape;58;p16"/>
          <p:cNvSpPr/>
          <p:nvPr/>
        </p:nvSpPr>
        <p:spPr>
          <a:xfrm>
            <a:off x="0" y="0"/>
            <a:ext cx="9144000" cy="5143500"/>
          </a:xfrm>
          <a:prstGeom prst="rect">
            <a:avLst/>
          </a:prstGeom>
          <a:solidFill>
            <a:srgbClr val="E7EEF9"/>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59" name="Google Shape;59;p16"/>
          <p:cNvSpPr/>
          <p:nvPr/>
        </p:nvSpPr>
        <p:spPr>
          <a:xfrm>
            <a:off x="0" y="0"/>
            <a:ext cx="9144000" cy="5143500"/>
          </a:xfrm>
          <a:prstGeom prst="rect">
            <a:avLst/>
          </a:prstGeom>
          <a:solidFill>
            <a:srgbClr val="FFFAFA"/>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60"/>
        <p:cNvGrpSpPr/>
        <p:nvPr/>
      </p:nvGrpSpPr>
      <p:grpSpPr>
        <a:xfrm>
          <a:off x="0" y="0"/>
          <a:ext cx="0" cy="0"/>
          <a:chOff x="0" y="0"/>
          <a:chExt cx="0" cy="0"/>
        </a:xfrm>
      </p:grpSpPr>
      <p:sp>
        <p:nvSpPr>
          <p:cNvPr id="61" name="Google Shape;61;p17"/>
          <p:cNvSpPr/>
          <p:nvPr/>
        </p:nvSpPr>
        <p:spPr>
          <a:xfrm>
            <a:off x="0" y="0"/>
            <a:ext cx="9144000" cy="5143500"/>
          </a:xfrm>
          <a:prstGeom prst="rect">
            <a:avLst/>
          </a:prstGeom>
          <a:solidFill>
            <a:srgbClr val="E7EEF9"/>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62" name="Google Shape;62;p17"/>
          <p:cNvSpPr/>
          <p:nvPr/>
        </p:nvSpPr>
        <p:spPr>
          <a:xfrm>
            <a:off x="0" y="0"/>
            <a:ext cx="9144000" cy="5143500"/>
          </a:xfrm>
          <a:prstGeom prst="rect">
            <a:avLst/>
          </a:prstGeom>
          <a:solidFill>
            <a:srgbClr val="FFFAFA"/>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without wm">
  <p:cSld name="Slide 5 master">
    <p:spTree>
      <p:nvGrpSpPr>
        <p:cNvPr id="1" name="Shape 63"/>
        <p:cNvGrpSpPr/>
        <p:nvPr/>
      </p:nvGrpSpPr>
      <p:grpSpPr>
        <a:xfrm>
          <a:off x="0" y="0"/>
          <a:ext cx="0" cy="0"/>
          <a:chOff x="0" y="0"/>
          <a:chExt cx="0" cy="0"/>
        </a:xfrm>
      </p:grpSpPr>
      <p:sp>
        <p:nvSpPr>
          <p:cNvPr id="64" name="Google Shape;64;p18"/>
          <p:cNvSpPr/>
          <p:nvPr/>
        </p:nvSpPr>
        <p:spPr>
          <a:xfrm>
            <a:off x="0" y="0"/>
            <a:ext cx="9144000" cy="5143500"/>
          </a:xfrm>
          <a:prstGeom prst="rect">
            <a:avLst/>
          </a:prstGeom>
          <a:solidFill>
            <a:srgbClr val="E7EEF9"/>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65" name="Google Shape;65;p18"/>
          <p:cNvSpPr/>
          <p:nvPr/>
        </p:nvSpPr>
        <p:spPr>
          <a:xfrm>
            <a:off x="0" y="0"/>
            <a:ext cx="9144000" cy="5144839"/>
          </a:xfrm>
          <a:prstGeom prst="rect">
            <a:avLst/>
          </a:prstGeom>
          <a:solidFill>
            <a:srgbClr val="FFFAFA"/>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66"/>
        <p:cNvGrpSpPr/>
        <p:nvPr/>
      </p:nvGrpSpPr>
      <p:grpSpPr>
        <a:xfrm>
          <a:off x="0" y="0"/>
          <a:ext cx="0" cy="0"/>
          <a:chOff x="0" y="0"/>
          <a:chExt cx="0" cy="0"/>
        </a:xfrm>
      </p:grpSpPr>
      <p:sp>
        <p:nvSpPr>
          <p:cNvPr id="67" name="Google Shape;67;p19"/>
          <p:cNvSpPr/>
          <p:nvPr/>
        </p:nvSpPr>
        <p:spPr>
          <a:xfrm>
            <a:off x="0" y="0"/>
            <a:ext cx="9144000" cy="5143500"/>
          </a:xfrm>
          <a:prstGeom prst="rect">
            <a:avLst/>
          </a:prstGeom>
          <a:solidFill>
            <a:srgbClr val="E7EEF9"/>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68" name="Google Shape;68;p19"/>
          <p:cNvSpPr/>
          <p:nvPr/>
        </p:nvSpPr>
        <p:spPr>
          <a:xfrm>
            <a:off x="0" y="0"/>
            <a:ext cx="9144000" cy="5143500"/>
          </a:xfrm>
          <a:prstGeom prst="rect">
            <a:avLst/>
          </a:prstGeom>
          <a:solidFill>
            <a:srgbClr val="FFFAFA"/>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69"/>
        <p:cNvGrpSpPr/>
        <p:nvPr/>
      </p:nvGrpSpPr>
      <p:grpSpPr>
        <a:xfrm>
          <a:off x="0" y="0"/>
          <a:ext cx="0" cy="0"/>
          <a:chOff x="0" y="0"/>
          <a:chExt cx="0" cy="0"/>
        </a:xfrm>
      </p:grpSpPr>
      <p:sp>
        <p:nvSpPr>
          <p:cNvPr id="70" name="Google Shape;70;p20"/>
          <p:cNvSpPr/>
          <p:nvPr/>
        </p:nvSpPr>
        <p:spPr>
          <a:xfrm>
            <a:off x="0" y="0"/>
            <a:ext cx="9144000" cy="5143500"/>
          </a:xfrm>
          <a:prstGeom prst="rect">
            <a:avLst/>
          </a:prstGeom>
          <a:solidFill>
            <a:srgbClr val="E7EEF9"/>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71" name="Google Shape;71;p20"/>
          <p:cNvSpPr/>
          <p:nvPr/>
        </p:nvSpPr>
        <p:spPr>
          <a:xfrm>
            <a:off x="0" y="0"/>
            <a:ext cx="9144000" cy="5143500"/>
          </a:xfrm>
          <a:prstGeom prst="rect">
            <a:avLst/>
          </a:prstGeom>
          <a:solidFill>
            <a:srgbClr val="FFFAFA"/>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72"/>
        <p:cNvGrpSpPr/>
        <p:nvPr/>
      </p:nvGrpSpPr>
      <p:grpSpPr>
        <a:xfrm>
          <a:off x="0" y="0"/>
          <a:ext cx="0" cy="0"/>
          <a:chOff x="0" y="0"/>
          <a:chExt cx="0" cy="0"/>
        </a:xfrm>
      </p:grpSpPr>
      <p:sp>
        <p:nvSpPr>
          <p:cNvPr id="73" name="Google Shape;73;p21"/>
          <p:cNvSpPr/>
          <p:nvPr/>
        </p:nvSpPr>
        <p:spPr>
          <a:xfrm>
            <a:off x="0" y="0"/>
            <a:ext cx="9144000" cy="5143500"/>
          </a:xfrm>
          <a:prstGeom prst="rect">
            <a:avLst/>
          </a:prstGeom>
          <a:solidFill>
            <a:srgbClr val="E7EEF9"/>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74" name="Google Shape;74;p21"/>
          <p:cNvSpPr/>
          <p:nvPr/>
        </p:nvSpPr>
        <p:spPr>
          <a:xfrm>
            <a:off x="0" y="0"/>
            <a:ext cx="9144000" cy="5143500"/>
          </a:xfrm>
          <a:prstGeom prst="rect">
            <a:avLst/>
          </a:prstGeom>
          <a:solidFill>
            <a:srgbClr val="FFFAFA"/>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75"/>
        <p:cNvGrpSpPr/>
        <p:nvPr/>
      </p:nvGrpSpPr>
      <p:grpSpPr>
        <a:xfrm>
          <a:off x="0" y="0"/>
          <a:ext cx="0" cy="0"/>
          <a:chOff x="0" y="0"/>
          <a:chExt cx="0" cy="0"/>
        </a:xfrm>
      </p:grpSpPr>
      <p:sp>
        <p:nvSpPr>
          <p:cNvPr id="76" name="Google Shape;76;p22"/>
          <p:cNvSpPr/>
          <p:nvPr/>
        </p:nvSpPr>
        <p:spPr>
          <a:xfrm>
            <a:off x="0" y="0"/>
            <a:ext cx="9144000" cy="5143500"/>
          </a:xfrm>
          <a:prstGeom prst="rect">
            <a:avLst/>
          </a:prstGeom>
          <a:solidFill>
            <a:srgbClr val="E7EEF9"/>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77" name="Google Shape;77;p22"/>
          <p:cNvSpPr/>
          <p:nvPr/>
        </p:nvSpPr>
        <p:spPr>
          <a:xfrm>
            <a:off x="0" y="0"/>
            <a:ext cx="9144000" cy="5143500"/>
          </a:xfrm>
          <a:prstGeom prst="rect">
            <a:avLst/>
          </a:prstGeom>
          <a:solidFill>
            <a:srgbClr val="FFFAFA"/>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7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4103/abr.abr_383_21"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hyperlink" Target="https://doi.org/10.1101/2024.05.27.596092" TargetMode="External"/><Relationship Id="rId5" Type="http://schemas.openxmlformats.org/officeDocument/2006/relationships/hyperlink" Target="https://doi.org/10.18137/cardiometry.2022.25.17311737" TargetMode="External"/><Relationship Id="rId4" Type="http://schemas.openxmlformats.org/officeDocument/2006/relationships/hyperlink" Target="https://doi.org/10.18137/cardiometry.2022.25.15261531"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24" descr="preencoded.png"/>
          <p:cNvPicPr preferRelativeResize="0"/>
          <p:nvPr/>
        </p:nvPicPr>
        <p:blipFill rotWithShape="1">
          <a:blip r:embed="rId3">
            <a:alphaModFix/>
          </a:blip>
          <a:srcRect/>
          <a:stretch/>
        </p:blipFill>
        <p:spPr>
          <a:xfrm>
            <a:off x="0" y="0"/>
            <a:ext cx="2301899" cy="5143500"/>
          </a:xfrm>
          <a:prstGeom prst="rect">
            <a:avLst/>
          </a:prstGeom>
          <a:noFill/>
          <a:ln>
            <a:noFill/>
          </a:ln>
        </p:spPr>
      </p:pic>
      <p:sp>
        <p:nvSpPr>
          <p:cNvPr id="85" name="Google Shape;85;p24"/>
          <p:cNvSpPr txBox="1"/>
          <p:nvPr/>
        </p:nvSpPr>
        <p:spPr>
          <a:xfrm>
            <a:off x="2661000" y="2353550"/>
            <a:ext cx="4199700" cy="15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b="1" dirty="0">
                <a:latin typeface="Times New Roman"/>
                <a:ea typeface="Times New Roman"/>
                <a:cs typeface="Times New Roman"/>
                <a:sym typeface="Times New Roman"/>
              </a:rPr>
              <a:t>Prepared by </a:t>
            </a:r>
            <a:r>
              <a:rPr lang="en-GB" sz="1700" b="1" dirty="0" smtClean="0">
                <a:latin typeface="Times New Roman"/>
                <a:ea typeface="Times New Roman"/>
                <a:cs typeface="Times New Roman"/>
                <a:sym typeface="Times New Roman"/>
              </a:rPr>
              <a:t>Group 13–</a:t>
            </a:r>
            <a:endParaRPr sz="1700" b="1">
              <a:latin typeface="Times New Roman"/>
              <a:ea typeface="Times New Roman"/>
              <a:cs typeface="Times New Roman"/>
              <a:sym typeface="Times New Roman"/>
            </a:endParaRPr>
          </a:p>
          <a:p>
            <a:pPr marL="0" lvl="0" indent="0" algn="l" rtl="0">
              <a:spcBef>
                <a:spcPts val="0"/>
              </a:spcBef>
              <a:spcAft>
                <a:spcPts val="0"/>
              </a:spcAft>
              <a:buNone/>
            </a:pPr>
            <a:endParaRPr sz="600" b="1">
              <a:latin typeface="Times New Roman"/>
              <a:ea typeface="Times New Roman"/>
              <a:cs typeface="Times New Roman"/>
              <a:sym typeface="Times New Roman"/>
            </a:endParaRPr>
          </a:p>
          <a:p>
            <a:r>
              <a:rPr lang="en-GB" sz="1700" b="1" dirty="0" smtClean="0">
                <a:latin typeface="Times New Roman"/>
                <a:ea typeface="Times New Roman"/>
                <a:cs typeface="Times New Roman"/>
                <a:sym typeface="Times New Roman"/>
              </a:rPr>
              <a:t>Abhishek Paul              11500121027</a:t>
            </a:r>
          </a:p>
          <a:p>
            <a:pPr marL="0" lvl="0" indent="0" algn="l" rtl="0">
              <a:spcBef>
                <a:spcPts val="0"/>
              </a:spcBef>
              <a:spcAft>
                <a:spcPts val="0"/>
              </a:spcAft>
              <a:buNone/>
            </a:pPr>
            <a:r>
              <a:rPr lang="en-GB" sz="1700" b="1" dirty="0" err="1" smtClean="0">
                <a:latin typeface="Times New Roman"/>
                <a:ea typeface="Times New Roman"/>
                <a:cs typeface="Times New Roman"/>
                <a:sym typeface="Times New Roman"/>
              </a:rPr>
              <a:t>Bishal</a:t>
            </a:r>
            <a:r>
              <a:rPr lang="en-GB" sz="1700" b="1" dirty="0" smtClean="0">
                <a:latin typeface="Times New Roman"/>
                <a:ea typeface="Times New Roman"/>
                <a:cs typeface="Times New Roman"/>
                <a:sym typeface="Times New Roman"/>
              </a:rPr>
              <a:t> </a:t>
            </a:r>
            <a:r>
              <a:rPr lang="en-GB" sz="1700" b="1" dirty="0">
                <a:latin typeface="Times New Roman"/>
                <a:ea typeface="Times New Roman"/>
                <a:cs typeface="Times New Roman"/>
                <a:sym typeface="Times New Roman"/>
              </a:rPr>
              <a:t>Prasad               11500121045</a:t>
            </a:r>
            <a:endParaRPr sz="1700" b="1">
              <a:latin typeface="Times New Roman"/>
              <a:ea typeface="Times New Roman"/>
              <a:cs typeface="Times New Roman"/>
              <a:sym typeface="Times New Roman"/>
            </a:endParaRPr>
          </a:p>
          <a:p>
            <a:pPr marL="0" lvl="0" indent="0" algn="l" rtl="0">
              <a:spcBef>
                <a:spcPts val="0"/>
              </a:spcBef>
              <a:spcAft>
                <a:spcPts val="0"/>
              </a:spcAft>
              <a:buNone/>
            </a:pPr>
            <a:r>
              <a:rPr lang="en-GB" sz="1700" b="1" dirty="0" err="1">
                <a:latin typeface="Times New Roman"/>
                <a:ea typeface="Times New Roman"/>
                <a:cs typeface="Times New Roman"/>
                <a:sym typeface="Times New Roman"/>
              </a:rPr>
              <a:t>Naincy</a:t>
            </a:r>
            <a:r>
              <a:rPr lang="en-GB" sz="1700" b="1" dirty="0">
                <a:latin typeface="Times New Roman"/>
                <a:ea typeface="Times New Roman"/>
                <a:cs typeface="Times New Roman"/>
                <a:sym typeface="Times New Roman"/>
              </a:rPr>
              <a:t> </a:t>
            </a:r>
            <a:r>
              <a:rPr lang="en-GB" sz="1700" b="1" dirty="0" err="1">
                <a:latin typeface="Times New Roman"/>
                <a:ea typeface="Times New Roman"/>
                <a:cs typeface="Times New Roman"/>
                <a:sym typeface="Times New Roman"/>
              </a:rPr>
              <a:t>Kumari</a:t>
            </a:r>
            <a:r>
              <a:rPr lang="en-GB" sz="1700" b="1" dirty="0">
                <a:latin typeface="Times New Roman"/>
                <a:ea typeface="Times New Roman"/>
                <a:cs typeface="Times New Roman"/>
                <a:sym typeface="Times New Roman"/>
              </a:rPr>
              <a:t>            11500121052</a:t>
            </a:r>
            <a:endParaRPr sz="1700" b="1">
              <a:latin typeface="Times New Roman"/>
              <a:ea typeface="Times New Roman"/>
              <a:cs typeface="Times New Roman"/>
              <a:sym typeface="Times New Roman"/>
            </a:endParaRPr>
          </a:p>
          <a:p>
            <a:pPr marL="0" lvl="0" indent="0" algn="l" rtl="0">
              <a:spcBef>
                <a:spcPts val="0"/>
              </a:spcBef>
              <a:spcAft>
                <a:spcPts val="0"/>
              </a:spcAft>
              <a:buNone/>
            </a:pPr>
            <a:r>
              <a:rPr lang="en-GB" sz="1700" b="1" dirty="0" err="1" smtClean="0">
                <a:latin typeface="Times New Roman"/>
                <a:ea typeface="Times New Roman"/>
                <a:cs typeface="Times New Roman"/>
                <a:sym typeface="Times New Roman"/>
              </a:rPr>
              <a:t>Md</a:t>
            </a:r>
            <a:r>
              <a:rPr lang="en-GB" sz="1700" b="1" dirty="0" smtClean="0">
                <a:latin typeface="Times New Roman"/>
                <a:ea typeface="Times New Roman"/>
                <a:cs typeface="Times New Roman"/>
                <a:sym typeface="Times New Roman"/>
              </a:rPr>
              <a:t> </a:t>
            </a:r>
            <a:r>
              <a:rPr lang="en-GB" sz="1700" b="1" dirty="0" err="1">
                <a:latin typeface="Times New Roman"/>
                <a:ea typeface="Times New Roman"/>
                <a:cs typeface="Times New Roman"/>
                <a:sym typeface="Times New Roman"/>
              </a:rPr>
              <a:t>Zunaid</a:t>
            </a:r>
            <a:r>
              <a:rPr lang="en-GB" sz="1700" b="1" dirty="0">
                <a:latin typeface="Times New Roman"/>
                <a:ea typeface="Times New Roman"/>
                <a:cs typeface="Times New Roman"/>
                <a:sym typeface="Times New Roman"/>
              </a:rPr>
              <a:t> Ahmed      11500121080</a:t>
            </a:r>
            <a:endParaRPr sz="1700" b="1">
              <a:latin typeface="Times New Roman"/>
              <a:ea typeface="Times New Roman"/>
              <a:cs typeface="Times New Roman"/>
              <a:sym typeface="Times New Roman"/>
            </a:endParaRPr>
          </a:p>
        </p:txBody>
      </p:sp>
      <p:sp>
        <p:nvSpPr>
          <p:cNvPr id="86" name="Google Shape;86;p24"/>
          <p:cNvSpPr/>
          <p:nvPr/>
        </p:nvSpPr>
        <p:spPr>
          <a:xfrm>
            <a:off x="2661000" y="583450"/>
            <a:ext cx="6521400" cy="1090200"/>
          </a:xfrm>
          <a:prstGeom prst="rect">
            <a:avLst/>
          </a:prstGeom>
          <a:noFill/>
          <a:ln>
            <a:noFill/>
          </a:ln>
        </p:spPr>
        <p:txBody>
          <a:bodyPr spcFirstLastPara="1" wrap="square" lIns="0" tIns="0" rIns="0" bIns="0" anchor="t" anchorCtr="0">
            <a:noAutofit/>
          </a:bodyPr>
          <a:lstStyle/>
          <a:p>
            <a:pPr marL="0" marR="0" lvl="0" indent="0" algn="l" rtl="0">
              <a:lnSpc>
                <a:spcPct val="125203"/>
              </a:lnSpc>
              <a:spcBef>
                <a:spcPts val="0"/>
              </a:spcBef>
              <a:spcAft>
                <a:spcPts val="0"/>
              </a:spcAft>
              <a:buClr>
                <a:srgbClr val="1F1E1E"/>
              </a:buClr>
              <a:buSzPts val="3800"/>
              <a:buFont typeface="Alexandria"/>
              <a:buNone/>
            </a:pPr>
            <a:r>
              <a:rPr lang="en-GB" sz="2800" b="1" dirty="0" smtClean="0">
                <a:solidFill>
                  <a:srgbClr val="1F1E1E"/>
                </a:solidFill>
                <a:latin typeface="Times New Roman"/>
                <a:ea typeface="Times New Roman"/>
                <a:cs typeface="Times New Roman"/>
                <a:sym typeface="Times New Roman"/>
              </a:rPr>
              <a:t>Heart Disease</a:t>
            </a:r>
            <a:r>
              <a:rPr lang="en-GB" sz="2800" b="1" dirty="0" smtClean="0">
                <a:solidFill>
                  <a:srgbClr val="1F1E1E"/>
                </a:solidFill>
                <a:latin typeface="Times New Roman"/>
                <a:ea typeface="Times New Roman"/>
                <a:cs typeface="Times New Roman"/>
                <a:sym typeface="Times New Roman"/>
              </a:rPr>
              <a:t> </a:t>
            </a:r>
            <a:r>
              <a:rPr lang="en-GB" sz="2800" b="1" dirty="0">
                <a:solidFill>
                  <a:srgbClr val="1F1E1E"/>
                </a:solidFill>
                <a:latin typeface="Times New Roman"/>
                <a:ea typeface="Times New Roman"/>
                <a:cs typeface="Times New Roman"/>
                <a:sym typeface="Times New Roman"/>
              </a:rPr>
              <a:t>Prediction System using Machine </a:t>
            </a:r>
            <a:r>
              <a:rPr lang="en-GB" sz="2800" b="1" dirty="0" smtClean="0">
                <a:solidFill>
                  <a:srgbClr val="1F1E1E"/>
                </a:solidFill>
                <a:latin typeface="Times New Roman"/>
                <a:ea typeface="Times New Roman"/>
                <a:cs typeface="Times New Roman"/>
                <a:sym typeface="Times New Roman"/>
              </a:rPr>
              <a:t>Learning (CAD and Arrhythmia)</a:t>
            </a:r>
            <a:endParaRPr sz="2800" b="1" i="0" u="none" strike="noStrike" cap="none">
              <a:latin typeface="Times New Roman"/>
              <a:ea typeface="Times New Roman"/>
              <a:cs typeface="Times New Roman"/>
              <a:sym typeface="Times New Roman"/>
            </a:endParaRPr>
          </a:p>
        </p:txBody>
      </p:sp>
      <p:sp>
        <p:nvSpPr>
          <p:cNvPr id="87" name="Google Shape;87;p24"/>
          <p:cNvSpPr txBox="1"/>
          <p:nvPr/>
        </p:nvSpPr>
        <p:spPr>
          <a:xfrm>
            <a:off x="2553900" y="4007300"/>
            <a:ext cx="4306800" cy="4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Times New Roman"/>
                <a:ea typeface="Times New Roman"/>
                <a:cs typeface="Times New Roman"/>
                <a:sym typeface="Times New Roman"/>
              </a:rPr>
              <a:t>Under Supervision of : Sudip Kundu</a:t>
            </a:r>
            <a:endParaRPr b="1">
              <a:latin typeface="Times New Roman"/>
              <a:ea typeface="Times New Roman"/>
              <a:cs typeface="Times New Roman"/>
              <a:sym typeface="Times New Roman"/>
            </a:endParaRPr>
          </a:p>
        </p:txBody>
      </p:sp>
      <p:pic>
        <p:nvPicPr>
          <p:cNvPr id="88" name="Google Shape;88;p24" descr="preencoded.png"/>
          <p:cNvPicPr preferRelativeResize="0"/>
          <p:nvPr/>
        </p:nvPicPr>
        <p:blipFill rotWithShape="1">
          <a:blip r:embed="rId4">
            <a:alphaModFix/>
          </a:blip>
          <a:srcRect/>
          <a:stretch/>
        </p:blipFill>
        <p:spPr>
          <a:xfrm>
            <a:off x="70398" y="349421"/>
            <a:ext cx="2161125" cy="144077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p:nvPr/>
        </p:nvSpPr>
        <p:spPr>
          <a:xfrm>
            <a:off x="432650" y="335425"/>
            <a:ext cx="8388000" cy="459900"/>
          </a:xfrm>
          <a:prstGeom prst="rect">
            <a:avLst/>
          </a:prstGeom>
          <a:solidFill>
            <a:srgbClr val="CFE2F3"/>
          </a:solidFill>
          <a:ln>
            <a:noFill/>
          </a:ln>
        </p:spPr>
        <p:txBody>
          <a:bodyPr spcFirstLastPara="1" wrap="square" lIns="0" tIns="0" rIns="0" bIns="0" anchor="ctr" anchorCtr="0">
            <a:noAutofit/>
          </a:bodyPr>
          <a:lstStyle/>
          <a:p>
            <a:pPr marL="0" lvl="0" indent="0" algn="l" rtl="0">
              <a:lnSpc>
                <a:spcPct val="125000"/>
              </a:lnSpc>
              <a:spcBef>
                <a:spcPts val="0"/>
              </a:spcBef>
              <a:spcAft>
                <a:spcPts val="0"/>
              </a:spcAft>
              <a:buClr>
                <a:srgbClr val="F95F88"/>
              </a:buClr>
              <a:buSzPts val="2800"/>
              <a:buFont typeface="Petrona"/>
              <a:buNone/>
            </a:pPr>
            <a:r>
              <a:rPr lang="en-GB" sz="2800" b="1">
                <a:solidFill>
                  <a:schemeClr val="dk1"/>
                </a:solidFill>
                <a:latin typeface="Petrona"/>
                <a:ea typeface="Petrona"/>
                <a:cs typeface="Petrona"/>
                <a:sym typeface="Petrona"/>
              </a:rPr>
              <a:t> Feature Selection and Engineering</a:t>
            </a:r>
            <a:endParaRPr sz="2800" b="1" i="0" u="none" strike="noStrike" cap="none">
              <a:solidFill>
                <a:schemeClr val="dk1"/>
              </a:solidFill>
              <a:latin typeface="Times New Roman"/>
              <a:ea typeface="Times New Roman"/>
              <a:cs typeface="Times New Roman"/>
              <a:sym typeface="Times New Roman"/>
            </a:endParaRPr>
          </a:p>
        </p:txBody>
      </p:sp>
      <p:sp>
        <p:nvSpPr>
          <p:cNvPr id="181" name="Google Shape;181;p32"/>
          <p:cNvSpPr/>
          <p:nvPr/>
        </p:nvSpPr>
        <p:spPr>
          <a:xfrm>
            <a:off x="432650" y="1655415"/>
            <a:ext cx="8263500" cy="18300"/>
          </a:xfrm>
          <a:prstGeom prst="roundRect">
            <a:avLst>
              <a:gd name="adj" fmla="val 376301"/>
            </a:avLst>
          </a:prstGeom>
          <a:solidFill>
            <a:srgbClr val="C6BDDA"/>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182" name="Google Shape;182;p32"/>
          <p:cNvSpPr/>
          <p:nvPr/>
        </p:nvSpPr>
        <p:spPr>
          <a:xfrm>
            <a:off x="1759980" y="1655415"/>
            <a:ext cx="14400" cy="564600"/>
          </a:xfrm>
          <a:prstGeom prst="roundRect">
            <a:avLst>
              <a:gd name="adj" fmla="val 376301"/>
            </a:avLst>
          </a:prstGeom>
          <a:solidFill>
            <a:srgbClr val="C6BDDA"/>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183" name="Google Shape;183;p32"/>
          <p:cNvSpPr/>
          <p:nvPr/>
        </p:nvSpPr>
        <p:spPr>
          <a:xfrm>
            <a:off x="1622878" y="1473950"/>
            <a:ext cx="288600" cy="363000"/>
          </a:xfrm>
          <a:prstGeom prst="roundRect">
            <a:avLst>
              <a:gd name="adj" fmla="val 18669"/>
            </a:avLst>
          </a:prstGeom>
          <a:solidFill>
            <a:srgbClr val="E0D7F4"/>
          </a:solidFill>
          <a:ln w="9525" cap="flat" cmpd="sng">
            <a:solidFill>
              <a:srgbClr val="C6BDDA"/>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184" name="Google Shape;184;p32"/>
          <p:cNvSpPr/>
          <p:nvPr/>
        </p:nvSpPr>
        <p:spPr>
          <a:xfrm>
            <a:off x="1723971" y="1522341"/>
            <a:ext cx="86400" cy="266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1700"/>
              <a:buFont typeface="Petrona"/>
              <a:buNone/>
            </a:pPr>
            <a:r>
              <a:rPr lang="en-GB" sz="1700" b="1" i="0" u="none" strike="noStrike" cap="none">
                <a:solidFill>
                  <a:srgbClr val="272525"/>
                </a:solidFill>
                <a:latin typeface="Petrona"/>
                <a:ea typeface="Petrona"/>
                <a:cs typeface="Petrona"/>
                <a:sym typeface="Petrona"/>
              </a:rPr>
              <a:t>1</a:t>
            </a:r>
            <a:endParaRPr sz="1700" b="0" i="0" u="none" strike="noStrike" cap="none"/>
          </a:p>
        </p:txBody>
      </p:sp>
      <p:sp>
        <p:nvSpPr>
          <p:cNvPr id="185" name="Google Shape;185;p32"/>
          <p:cNvSpPr/>
          <p:nvPr/>
        </p:nvSpPr>
        <p:spPr>
          <a:xfrm>
            <a:off x="885382" y="2220024"/>
            <a:ext cx="1763400" cy="277200"/>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272525"/>
              </a:buClr>
              <a:buSzPts val="1400"/>
              <a:buFont typeface="Petrona"/>
              <a:buNone/>
            </a:pPr>
            <a:r>
              <a:rPr lang="en-GB" sz="1400" b="1" i="0" u="none" strike="noStrike" cap="none">
                <a:solidFill>
                  <a:srgbClr val="272525"/>
                </a:solidFill>
                <a:latin typeface="Petrona"/>
                <a:ea typeface="Petrona"/>
                <a:cs typeface="Petrona"/>
                <a:sym typeface="Petrona"/>
              </a:rPr>
              <a:t>Feature Identification</a:t>
            </a:r>
            <a:endParaRPr sz="1400" b="0" i="0" u="none" strike="noStrike" cap="none"/>
          </a:p>
        </p:txBody>
      </p:sp>
      <p:sp>
        <p:nvSpPr>
          <p:cNvPr id="186" name="Google Shape;186;p32"/>
          <p:cNvSpPr/>
          <p:nvPr/>
        </p:nvSpPr>
        <p:spPr>
          <a:xfrm>
            <a:off x="560880" y="2755373"/>
            <a:ext cx="2412600" cy="1032600"/>
          </a:xfrm>
          <a:prstGeom prst="rect">
            <a:avLst/>
          </a:prstGeom>
          <a:noFill/>
          <a:ln>
            <a:noFill/>
          </a:ln>
        </p:spPr>
        <p:txBody>
          <a:bodyPr spcFirstLastPara="1" wrap="square" lIns="0" tIns="0" rIns="0" bIns="0" anchor="t" anchorCtr="0">
            <a:noAutofit/>
          </a:bodyPr>
          <a:lstStyle/>
          <a:p>
            <a:pPr lvl="0" algn="ctr">
              <a:lnSpc>
                <a:spcPct val="159375"/>
              </a:lnSpc>
              <a:buClr>
                <a:srgbClr val="272525"/>
              </a:buClr>
              <a:buSzPts val="1000"/>
            </a:pPr>
            <a:r>
              <a:rPr lang="en-US" sz="1000" dirty="0" smtClean="0">
                <a:solidFill>
                  <a:srgbClr val="272525"/>
                </a:solidFill>
                <a:latin typeface="Inter"/>
                <a:ea typeface="Inter"/>
                <a:cs typeface="Inter"/>
                <a:sym typeface="Inter"/>
              </a:rPr>
              <a:t>Key features for prediction include age, gender, family history, blood pressure, cholesterol, smoking status, ECG readings, heart rate, and arrhythmia indicators.</a:t>
            </a:r>
          </a:p>
        </p:txBody>
      </p:sp>
      <p:sp>
        <p:nvSpPr>
          <p:cNvPr id="187" name="Google Shape;187;p32"/>
          <p:cNvSpPr/>
          <p:nvPr/>
        </p:nvSpPr>
        <p:spPr>
          <a:xfrm>
            <a:off x="4557183" y="1655415"/>
            <a:ext cx="14400" cy="564600"/>
          </a:xfrm>
          <a:prstGeom prst="roundRect">
            <a:avLst>
              <a:gd name="adj" fmla="val 376301"/>
            </a:avLst>
          </a:prstGeom>
          <a:solidFill>
            <a:srgbClr val="C6BDDA"/>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188" name="Google Shape;188;p32"/>
          <p:cNvSpPr/>
          <p:nvPr/>
        </p:nvSpPr>
        <p:spPr>
          <a:xfrm>
            <a:off x="4420081" y="1473950"/>
            <a:ext cx="288600" cy="363000"/>
          </a:xfrm>
          <a:prstGeom prst="roundRect">
            <a:avLst>
              <a:gd name="adj" fmla="val 18669"/>
            </a:avLst>
          </a:prstGeom>
          <a:solidFill>
            <a:srgbClr val="E0D7F4"/>
          </a:solidFill>
          <a:ln w="9525" cap="flat" cmpd="sng">
            <a:solidFill>
              <a:srgbClr val="C6BDDA"/>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189" name="Google Shape;189;p32"/>
          <p:cNvSpPr/>
          <p:nvPr/>
        </p:nvSpPr>
        <p:spPr>
          <a:xfrm>
            <a:off x="4506487" y="1522341"/>
            <a:ext cx="115800" cy="266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1700"/>
              <a:buFont typeface="Petrona"/>
              <a:buNone/>
            </a:pPr>
            <a:r>
              <a:rPr lang="en-GB" sz="1700" b="1" i="0" u="none" strike="noStrike" cap="none">
                <a:solidFill>
                  <a:srgbClr val="272525"/>
                </a:solidFill>
                <a:latin typeface="Petrona"/>
                <a:ea typeface="Petrona"/>
                <a:cs typeface="Petrona"/>
                <a:sym typeface="Petrona"/>
              </a:rPr>
              <a:t>2</a:t>
            </a:r>
            <a:endParaRPr sz="1700" b="0" i="0" u="none" strike="noStrike" cap="none"/>
          </a:p>
        </p:txBody>
      </p:sp>
      <p:sp>
        <p:nvSpPr>
          <p:cNvPr id="190" name="Google Shape;190;p32"/>
          <p:cNvSpPr/>
          <p:nvPr/>
        </p:nvSpPr>
        <p:spPr>
          <a:xfrm>
            <a:off x="3682610" y="2294549"/>
            <a:ext cx="1763400" cy="277200"/>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272525"/>
              </a:buClr>
              <a:buSzPts val="1400"/>
              <a:buFont typeface="Petrona"/>
              <a:buNone/>
            </a:pPr>
            <a:r>
              <a:rPr lang="en-GB" sz="1400" b="1" i="0" u="none" strike="noStrike" cap="none">
                <a:solidFill>
                  <a:srgbClr val="272525"/>
                </a:solidFill>
                <a:latin typeface="Petrona"/>
                <a:ea typeface="Petrona"/>
                <a:cs typeface="Petrona"/>
                <a:sym typeface="Petrona"/>
              </a:rPr>
              <a:t>Feature Engineering</a:t>
            </a:r>
            <a:endParaRPr sz="1400" b="0" i="0" u="none" strike="noStrike" cap="none"/>
          </a:p>
        </p:txBody>
      </p:sp>
      <p:sp>
        <p:nvSpPr>
          <p:cNvPr id="191" name="Google Shape;191;p32"/>
          <p:cNvSpPr/>
          <p:nvPr/>
        </p:nvSpPr>
        <p:spPr>
          <a:xfrm>
            <a:off x="3358083" y="2755373"/>
            <a:ext cx="2412600" cy="1032600"/>
          </a:xfrm>
          <a:prstGeom prst="rect">
            <a:avLst/>
          </a:prstGeom>
          <a:noFill/>
          <a:ln>
            <a:noFill/>
          </a:ln>
        </p:spPr>
        <p:txBody>
          <a:bodyPr spcFirstLastPara="1" wrap="square" lIns="0" tIns="0" rIns="0" bIns="0" anchor="t" anchorCtr="0">
            <a:noAutofit/>
          </a:bodyPr>
          <a:lstStyle/>
          <a:p>
            <a:pPr marL="0" marR="0" lvl="0" indent="0" algn="ctr" rtl="0">
              <a:lnSpc>
                <a:spcPct val="159375"/>
              </a:lnSpc>
              <a:spcBef>
                <a:spcPts val="0"/>
              </a:spcBef>
              <a:spcAft>
                <a:spcPts val="0"/>
              </a:spcAft>
              <a:buClr>
                <a:srgbClr val="272525"/>
              </a:buClr>
              <a:buSzPts val="1000"/>
              <a:buFont typeface="Inter"/>
              <a:buNone/>
            </a:pPr>
            <a:r>
              <a:rPr lang="en-GB" sz="1000" b="0" i="0" u="none" strike="noStrike" cap="none">
                <a:solidFill>
                  <a:srgbClr val="272525"/>
                </a:solidFill>
                <a:latin typeface="Inter"/>
                <a:ea typeface="Inter"/>
                <a:cs typeface="Inter"/>
                <a:sym typeface="Inter"/>
              </a:rPr>
              <a:t>Creating new features from existing ones to enhance model performance. For example, combining multiple features into a single composite feature.</a:t>
            </a:r>
            <a:endParaRPr sz="1000" b="0" i="0" u="none" strike="noStrike" cap="none"/>
          </a:p>
        </p:txBody>
      </p:sp>
      <p:sp>
        <p:nvSpPr>
          <p:cNvPr id="192" name="Google Shape;192;p32"/>
          <p:cNvSpPr/>
          <p:nvPr/>
        </p:nvSpPr>
        <p:spPr>
          <a:xfrm>
            <a:off x="7354386" y="1655415"/>
            <a:ext cx="14400" cy="564600"/>
          </a:xfrm>
          <a:prstGeom prst="roundRect">
            <a:avLst>
              <a:gd name="adj" fmla="val 376301"/>
            </a:avLst>
          </a:prstGeom>
          <a:solidFill>
            <a:srgbClr val="C6BDDA"/>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193" name="Google Shape;193;p32"/>
          <p:cNvSpPr/>
          <p:nvPr/>
        </p:nvSpPr>
        <p:spPr>
          <a:xfrm>
            <a:off x="7217284" y="1473950"/>
            <a:ext cx="288600" cy="363000"/>
          </a:xfrm>
          <a:prstGeom prst="roundRect">
            <a:avLst>
              <a:gd name="adj" fmla="val 18669"/>
            </a:avLst>
          </a:prstGeom>
          <a:solidFill>
            <a:srgbClr val="E0D7F4"/>
          </a:solidFill>
          <a:ln w="9525" cap="flat" cmpd="sng">
            <a:solidFill>
              <a:srgbClr val="C6BDDA"/>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194" name="Google Shape;194;p32"/>
          <p:cNvSpPr/>
          <p:nvPr/>
        </p:nvSpPr>
        <p:spPr>
          <a:xfrm>
            <a:off x="7303765" y="1522341"/>
            <a:ext cx="115500" cy="266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1700"/>
              <a:buFont typeface="Petrona"/>
              <a:buNone/>
            </a:pPr>
            <a:r>
              <a:rPr lang="en-GB" sz="1700" b="1" i="0" u="none" strike="noStrike" cap="none">
                <a:solidFill>
                  <a:srgbClr val="272525"/>
                </a:solidFill>
                <a:latin typeface="Petrona"/>
                <a:ea typeface="Petrona"/>
                <a:cs typeface="Petrona"/>
                <a:sym typeface="Petrona"/>
              </a:rPr>
              <a:t>3</a:t>
            </a:r>
            <a:endParaRPr sz="1700" b="0" i="0" u="none" strike="noStrike" cap="none"/>
          </a:p>
        </p:txBody>
      </p:sp>
      <p:sp>
        <p:nvSpPr>
          <p:cNvPr id="195" name="Google Shape;195;p32"/>
          <p:cNvSpPr/>
          <p:nvPr/>
        </p:nvSpPr>
        <p:spPr>
          <a:xfrm>
            <a:off x="6479813" y="2294549"/>
            <a:ext cx="1763400" cy="277200"/>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Clr>
                <a:srgbClr val="272525"/>
              </a:buClr>
              <a:buSzPts val="1400"/>
              <a:buFont typeface="Petrona"/>
              <a:buNone/>
            </a:pPr>
            <a:r>
              <a:rPr lang="en-GB" sz="1400" b="1" i="0" u="none" strike="noStrike" cap="none">
                <a:solidFill>
                  <a:srgbClr val="272525"/>
                </a:solidFill>
                <a:latin typeface="Petrona"/>
                <a:ea typeface="Petrona"/>
                <a:cs typeface="Petrona"/>
                <a:sym typeface="Petrona"/>
              </a:rPr>
              <a:t>Feature Selection</a:t>
            </a:r>
            <a:endParaRPr sz="1400" b="0" i="0" u="none" strike="noStrike" cap="none"/>
          </a:p>
        </p:txBody>
      </p:sp>
      <p:sp>
        <p:nvSpPr>
          <p:cNvPr id="196" name="Google Shape;196;p32"/>
          <p:cNvSpPr/>
          <p:nvPr/>
        </p:nvSpPr>
        <p:spPr>
          <a:xfrm>
            <a:off x="6155286" y="2755373"/>
            <a:ext cx="2412600" cy="1290300"/>
          </a:xfrm>
          <a:prstGeom prst="rect">
            <a:avLst/>
          </a:prstGeom>
          <a:noFill/>
          <a:ln>
            <a:noFill/>
          </a:ln>
        </p:spPr>
        <p:txBody>
          <a:bodyPr spcFirstLastPara="1" wrap="square" lIns="0" tIns="0" rIns="0" bIns="0" anchor="t" anchorCtr="0">
            <a:noAutofit/>
          </a:bodyPr>
          <a:lstStyle/>
          <a:p>
            <a:pPr marL="0" marR="0" lvl="0" indent="0" algn="ctr" rtl="0">
              <a:lnSpc>
                <a:spcPct val="159375"/>
              </a:lnSpc>
              <a:spcBef>
                <a:spcPts val="0"/>
              </a:spcBef>
              <a:spcAft>
                <a:spcPts val="0"/>
              </a:spcAft>
              <a:buClr>
                <a:srgbClr val="272525"/>
              </a:buClr>
              <a:buSzPts val="1000"/>
              <a:buFont typeface="Inter"/>
              <a:buNone/>
            </a:pPr>
            <a:r>
              <a:rPr lang="en-GB" sz="1000" b="0" i="0" u="none" strike="noStrike" cap="none">
                <a:solidFill>
                  <a:srgbClr val="272525"/>
                </a:solidFill>
                <a:latin typeface="Inter"/>
                <a:ea typeface="Inter"/>
                <a:cs typeface="Inter"/>
                <a:sym typeface="Inter"/>
              </a:rPr>
              <a:t>Selecting the most informative features to improve model accuracy and reduce complexity. This involves using methods such as feature importance, correlation analysis, and dimensionality reduction.</a:t>
            </a:r>
            <a:endParaRPr sz="1000" b="0" i="0" u="none" strike="noStrike" cap="non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33"/>
          <p:cNvPicPr preferRelativeResize="0"/>
          <p:nvPr/>
        </p:nvPicPr>
        <p:blipFill>
          <a:blip r:embed="rId3">
            <a:alphaModFix/>
          </a:blip>
          <a:stretch>
            <a:fillRect/>
          </a:stretch>
        </p:blipFill>
        <p:spPr>
          <a:xfrm>
            <a:off x="6394677" y="1334650"/>
            <a:ext cx="2425975" cy="2549850"/>
          </a:xfrm>
          <a:prstGeom prst="rect">
            <a:avLst/>
          </a:prstGeom>
          <a:noFill/>
          <a:ln>
            <a:noFill/>
          </a:ln>
        </p:spPr>
      </p:pic>
      <p:sp>
        <p:nvSpPr>
          <p:cNvPr id="202" name="Google Shape;202;p33"/>
          <p:cNvSpPr/>
          <p:nvPr/>
        </p:nvSpPr>
        <p:spPr>
          <a:xfrm>
            <a:off x="432650" y="335425"/>
            <a:ext cx="8388000" cy="459900"/>
          </a:xfrm>
          <a:prstGeom prst="rect">
            <a:avLst/>
          </a:prstGeom>
          <a:solidFill>
            <a:srgbClr val="CFE2F3"/>
          </a:solidFill>
          <a:ln>
            <a:noFill/>
          </a:ln>
        </p:spPr>
        <p:txBody>
          <a:bodyPr spcFirstLastPara="1" wrap="square" lIns="0" tIns="0" rIns="0" bIns="0" anchor="ctr" anchorCtr="0">
            <a:noAutofit/>
          </a:bodyPr>
          <a:lstStyle/>
          <a:p>
            <a:pPr marL="0" lvl="0" indent="0" algn="l" rtl="0">
              <a:lnSpc>
                <a:spcPct val="125000"/>
              </a:lnSpc>
              <a:spcBef>
                <a:spcPts val="0"/>
              </a:spcBef>
              <a:spcAft>
                <a:spcPts val="0"/>
              </a:spcAft>
              <a:buClr>
                <a:srgbClr val="F95F88"/>
              </a:buClr>
              <a:buSzPts val="2800"/>
              <a:buFont typeface="Petrona"/>
              <a:buNone/>
            </a:pPr>
            <a:r>
              <a:rPr lang="en-GB" sz="2800" b="1" dirty="0">
                <a:solidFill>
                  <a:schemeClr val="dk1"/>
                </a:solidFill>
                <a:latin typeface="Petrona"/>
                <a:ea typeface="Petrona"/>
                <a:cs typeface="Petrona"/>
                <a:sym typeface="Petrona"/>
              </a:rPr>
              <a:t> Model performance </a:t>
            </a:r>
            <a:r>
              <a:rPr lang="en-GB" sz="2800" b="1" dirty="0" smtClean="0">
                <a:solidFill>
                  <a:schemeClr val="dk1"/>
                </a:solidFill>
                <a:latin typeface="Petrona"/>
                <a:ea typeface="Petrona"/>
                <a:cs typeface="Petrona"/>
                <a:sym typeface="Petrona"/>
              </a:rPr>
              <a:t>analysis (CAD)</a:t>
            </a:r>
            <a:endParaRPr sz="2800" b="1" i="0" u="none" strike="noStrike" cap="none">
              <a:solidFill>
                <a:schemeClr val="dk1"/>
              </a:solidFill>
              <a:latin typeface="Times New Roman"/>
              <a:ea typeface="Times New Roman"/>
              <a:cs typeface="Times New Roman"/>
              <a:sym typeface="Times New Roman"/>
            </a:endParaRPr>
          </a:p>
        </p:txBody>
      </p:sp>
      <p:sp>
        <p:nvSpPr>
          <p:cNvPr id="203" name="Google Shape;203;p33"/>
          <p:cNvSpPr txBox="1"/>
          <p:nvPr/>
        </p:nvSpPr>
        <p:spPr>
          <a:xfrm>
            <a:off x="291725" y="1090100"/>
            <a:ext cx="5903400" cy="41994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1200"/>
              </a:spcBef>
              <a:spcAft>
                <a:spcPts val="0"/>
              </a:spcAft>
              <a:buNone/>
            </a:pPr>
            <a:r>
              <a:rPr lang="en-GB" sz="1100" b="1" dirty="0">
                <a:solidFill>
                  <a:schemeClr val="dk1"/>
                </a:solidFill>
              </a:rPr>
              <a:t>Random Forest</a:t>
            </a:r>
            <a:r>
              <a:rPr lang="en-GB" sz="1100" dirty="0">
                <a:solidFill>
                  <a:schemeClr val="dk1"/>
                </a:solidFill>
              </a:rPr>
              <a:t> (Score: </a:t>
            </a:r>
            <a:r>
              <a:rPr lang="en-GB" sz="1100" b="1" dirty="0">
                <a:solidFill>
                  <a:schemeClr val="dk1"/>
                </a:solidFill>
              </a:rPr>
              <a:t>0.824</a:t>
            </a:r>
            <a:r>
              <a:rPr lang="en-GB" sz="1100" dirty="0">
                <a:solidFill>
                  <a:schemeClr val="dk1"/>
                </a:solidFill>
              </a:rPr>
              <a:t>) – Top performer due to:</a:t>
            </a:r>
            <a:endParaRPr sz="1100">
              <a:solidFill>
                <a:schemeClr val="dk1"/>
              </a:solidFill>
            </a:endParaRPr>
          </a:p>
          <a:p>
            <a:pPr marL="1371600" lvl="2" indent="-298450" algn="l" rtl="0">
              <a:lnSpc>
                <a:spcPct val="115000"/>
              </a:lnSpc>
              <a:spcBef>
                <a:spcPts val="1200"/>
              </a:spcBef>
              <a:spcAft>
                <a:spcPts val="0"/>
              </a:spcAft>
              <a:buClr>
                <a:schemeClr val="dk1"/>
              </a:buClr>
              <a:buSzPts val="1100"/>
              <a:buChar char="■"/>
            </a:pPr>
            <a:r>
              <a:rPr lang="en-GB" sz="1100" dirty="0">
                <a:solidFill>
                  <a:schemeClr val="dk1"/>
                </a:solidFill>
              </a:rPr>
              <a:t>Ability to handle </a:t>
            </a:r>
            <a:r>
              <a:rPr lang="en-GB" sz="1100" b="1" dirty="0">
                <a:solidFill>
                  <a:schemeClr val="dk1"/>
                </a:solidFill>
              </a:rPr>
              <a:t>non-linear relationships</a:t>
            </a:r>
            <a:r>
              <a:rPr lang="en-GB" sz="1100" dirty="0">
                <a:solidFill>
                  <a:schemeClr val="dk1"/>
                </a:solidFill>
              </a:rPr>
              <a:t>.</a:t>
            </a:r>
            <a:endParaRPr sz="1100">
              <a:solidFill>
                <a:schemeClr val="dk1"/>
              </a:solidFill>
            </a:endParaRPr>
          </a:p>
          <a:p>
            <a:pPr marL="1371600" lvl="2" indent="-298450" algn="l" rtl="0">
              <a:lnSpc>
                <a:spcPct val="115000"/>
              </a:lnSpc>
              <a:spcBef>
                <a:spcPts val="0"/>
              </a:spcBef>
              <a:spcAft>
                <a:spcPts val="0"/>
              </a:spcAft>
              <a:buClr>
                <a:schemeClr val="dk1"/>
              </a:buClr>
              <a:buSzPts val="1100"/>
              <a:buChar char="■"/>
            </a:pPr>
            <a:r>
              <a:rPr lang="en-GB" sz="1100" dirty="0">
                <a:solidFill>
                  <a:schemeClr val="dk1"/>
                </a:solidFill>
              </a:rPr>
              <a:t>Robustness to </a:t>
            </a:r>
            <a:r>
              <a:rPr lang="en-GB" sz="1100" b="1" dirty="0">
                <a:solidFill>
                  <a:schemeClr val="dk1"/>
                </a:solidFill>
              </a:rPr>
              <a:t>noise and </a:t>
            </a:r>
            <a:r>
              <a:rPr lang="en-GB" sz="1100" b="1" dirty="0" err="1">
                <a:solidFill>
                  <a:schemeClr val="dk1"/>
                </a:solidFill>
              </a:rPr>
              <a:t>overfitting</a:t>
            </a:r>
            <a:r>
              <a:rPr lang="en-GB" sz="1100" dirty="0">
                <a:solidFill>
                  <a:schemeClr val="dk1"/>
                </a:solidFill>
              </a:rPr>
              <a:t>.</a:t>
            </a:r>
            <a:endParaRPr sz="1100">
              <a:solidFill>
                <a:schemeClr val="dk1"/>
              </a:solidFill>
            </a:endParaRPr>
          </a:p>
          <a:p>
            <a:pPr marL="1371600" lvl="2" indent="-298450" algn="l" rtl="0">
              <a:lnSpc>
                <a:spcPct val="115000"/>
              </a:lnSpc>
              <a:spcBef>
                <a:spcPts val="0"/>
              </a:spcBef>
              <a:spcAft>
                <a:spcPts val="0"/>
              </a:spcAft>
              <a:buClr>
                <a:schemeClr val="dk1"/>
              </a:buClr>
              <a:buSzPts val="1100"/>
              <a:buChar char="■"/>
            </a:pPr>
            <a:r>
              <a:rPr lang="en-GB" sz="1100" dirty="0">
                <a:solidFill>
                  <a:schemeClr val="dk1"/>
                </a:solidFill>
              </a:rPr>
              <a:t>Effective </a:t>
            </a:r>
            <a:r>
              <a:rPr lang="en-GB" sz="1100" b="1" dirty="0">
                <a:solidFill>
                  <a:schemeClr val="dk1"/>
                </a:solidFill>
              </a:rPr>
              <a:t>feature importance ranking</a:t>
            </a:r>
            <a:r>
              <a:rPr lang="en-GB" sz="1100" dirty="0">
                <a:solidFill>
                  <a:schemeClr val="dk1"/>
                </a:solidFill>
              </a:rPr>
              <a:t>.</a:t>
            </a:r>
            <a:endParaRPr sz="1100">
              <a:solidFill>
                <a:schemeClr val="dk1"/>
              </a:solidFill>
            </a:endParaRPr>
          </a:p>
          <a:p>
            <a:pPr marL="0" lvl="0" indent="457200" algn="l" rtl="0">
              <a:lnSpc>
                <a:spcPct val="115000"/>
              </a:lnSpc>
              <a:spcBef>
                <a:spcPts val="1200"/>
              </a:spcBef>
              <a:spcAft>
                <a:spcPts val="0"/>
              </a:spcAft>
              <a:buNone/>
            </a:pPr>
            <a:r>
              <a:rPr lang="en-GB" sz="1100" b="1" dirty="0" err="1">
                <a:solidFill>
                  <a:schemeClr val="dk1"/>
                </a:solidFill>
              </a:rPr>
              <a:t>XGBoost</a:t>
            </a:r>
            <a:r>
              <a:rPr lang="en-GB" sz="1100" dirty="0">
                <a:solidFill>
                  <a:schemeClr val="dk1"/>
                </a:solidFill>
              </a:rPr>
              <a:t> (Score: </a:t>
            </a:r>
            <a:r>
              <a:rPr lang="en-GB" sz="1100" b="1" dirty="0">
                <a:solidFill>
                  <a:schemeClr val="dk1"/>
                </a:solidFill>
              </a:rPr>
              <a:t>0.802</a:t>
            </a:r>
            <a:r>
              <a:rPr lang="en-GB" sz="1100" dirty="0">
                <a:solidFill>
                  <a:schemeClr val="dk1"/>
                </a:solidFill>
              </a:rPr>
              <a:t>) – Excels with complex data but requires careful tuning.</a:t>
            </a:r>
            <a:endParaRPr sz="1100">
              <a:solidFill>
                <a:schemeClr val="dk1"/>
              </a:solidFill>
            </a:endParaRPr>
          </a:p>
          <a:p>
            <a:pPr marL="0" lvl="0" indent="457200" algn="l" rtl="0">
              <a:lnSpc>
                <a:spcPct val="115000"/>
              </a:lnSpc>
              <a:spcBef>
                <a:spcPts val="1200"/>
              </a:spcBef>
              <a:spcAft>
                <a:spcPts val="0"/>
              </a:spcAft>
              <a:buNone/>
            </a:pPr>
            <a:r>
              <a:rPr lang="en-GB" sz="1100" b="1" dirty="0">
                <a:solidFill>
                  <a:schemeClr val="dk1"/>
                </a:solidFill>
              </a:rPr>
              <a:t>Gradient Boosting</a:t>
            </a:r>
            <a:r>
              <a:rPr lang="en-GB" sz="1100" dirty="0">
                <a:solidFill>
                  <a:schemeClr val="dk1"/>
                </a:solidFill>
              </a:rPr>
              <a:t> (Score: </a:t>
            </a:r>
            <a:r>
              <a:rPr lang="en-GB" sz="1100" b="1" dirty="0">
                <a:solidFill>
                  <a:schemeClr val="dk1"/>
                </a:solidFill>
              </a:rPr>
              <a:t>0.791</a:t>
            </a:r>
            <a:r>
              <a:rPr lang="en-GB" sz="1100" dirty="0">
                <a:solidFill>
                  <a:schemeClr val="dk1"/>
                </a:solidFill>
              </a:rPr>
              <a:t>) – Similar to </a:t>
            </a:r>
            <a:r>
              <a:rPr lang="en-GB" sz="1100" dirty="0" err="1">
                <a:solidFill>
                  <a:schemeClr val="dk1"/>
                </a:solidFill>
              </a:rPr>
              <a:t>XGBoost</a:t>
            </a:r>
            <a:r>
              <a:rPr lang="en-GB" sz="1100" dirty="0">
                <a:solidFill>
                  <a:schemeClr val="dk1"/>
                </a:solidFill>
              </a:rPr>
              <a:t> but slower.</a:t>
            </a:r>
            <a:endParaRPr sz="1100">
              <a:solidFill>
                <a:schemeClr val="dk1"/>
              </a:solidFill>
            </a:endParaRPr>
          </a:p>
          <a:p>
            <a:pPr marL="457200" lvl="0" indent="0" algn="l" rtl="0">
              <a:lnSpc>
                <a:spcPct val="115000"/>
              </a:lnSpc>
              <a:spcBef>
                <a:spcPts val="1200"/>
              </a:spcBef>
              <a:spcAft>
                <a:spcPts val="0"/>
              </a:spcAft>
              <a:buNone/>
            </a:pPr>
            <a:r>
              <a:rPr lang="en-GB" sz="1100" b="1" dirty="0">
                <a:solidFill>
                  <a:schemeClr val="dk1"/>
                </a:solidFill>
              </a:rPr>
              <a:t>Logistic Regression</a:t>
            </a:r>
            <a:r>
              <a:rPr lang="en-GB" sz="1100" dirty="0">
                <a:solidFill>
                  <a:schemeClr val="dk1"/>
                </a:solidFill>
              </a:rPr>
              <a:t> (Score: </a:t>
            </a:r>
            <a:r>
              <a:rPr lang="en-GB" sz="1100" b="1" dirty="0">
                <a:solidFill>
                  <a:schemeClr val="dk1"/>
                </a:solidFill>
              </a:rPr>
              <a:t>0.791</a:t>
            </a:r>
            <a:r>
              <a:rPr lang="en-GB" sz="1100" dirty="0">
                <a:solidFill>
                  <a:schemeClr val="dk1"/>
                </a:solidFill>
              </a:rPr>
              <a:t>) – Simple and interpretable but struggles with non-linear interactions.</a:t>
            </a:r>
            <a:endParaRPr sz="1100">
              <a:solidFill>
                <a:schemeClr val="dk1"/>
              </a:solidFill>
            </a:endParaRPr>
          </a:p>
          <a:p>
            <a:pPr marL="457200" lvl="0" indent="0" algn="l" rtl="0">
              <a:lnSpc>
                <a:spcPct val="100000"/>
              </a:lnSpc>
              <a:spcBef>
                <a:spcPts val="1200"/>
              </a:spcBef>
              <a:spcAft>
                <a:spcPts val="0"/>
              </a:spcAft>
              <a:buNone/>
            </a:pPr>
            <a:r>
              <a:rPr lang="en-GB" sz="1100" b="1" dirty="0">
                <a:solidFill>
                  <a:schemeClr val="dk1"/>
                </a:solidFill>
              </a:rPr>
              <a:t>Decision Tree</a:t>
            </a:r>
            <a:r>
              <a:rPr lang="en-GB" sz="1100" dirty="0">
                <a:solidFill>
                  <a:schemeClr val="dk1"/>
                </a:solidFill>
              </a:rPr>
              <a:t> (Score: </a:t>
            </a:r>
            <a:r>
              <a:rPr lang="en-GB" sz="1100" b="1" dirty="0">
                <a:solidFill>
                  <a:schemeClr val="dk1"/>
                </a:solidFill>
              </a:rPr>
              <a:t>0.780</a:t>
            </a:r>
            <a:r>
              <a:rPr lang="en-GB" sz="1100" dirty="0">
                <a:solidFill>
                  <a:schemeClr val="dk1"/>
                </a:solidFill>
              </a:rPr>
              <a:t>) – Prone to </a:t>
            </a:r>
            <a:r>
              <a:rPr lang="en-GB" sz="1100" dirty="0" err="1">
                <a:solidFill>
                  <a:schemeClr val="dk1"/>
                </a:solidFill>
              </a:rPr>
              <a:t>overfitting</a:t>
            </a:r>
            <a:r>
              <a:rPr lang="en-GB" sz="1100" dirty="0">
                <a:solidFill>
                  <a:schemeClr val="dk1"/>
                </a:solidFill>
              </a:rPr>
              <a:t>; lacks robustness of ensemble methods.</a:t>
            </a:r>
            <a:br>
              <a:rPr lang="en-GB" sz="1100" dirty="0">
                <a:solidFill>
                  <a:schemeClr val="dk1"/>
                </a:solidFill>
              </a:rPr>
            </a:br>
            <a:r>
              <a:rPr lang="en-GB" sz="1100" b="1" dirty="0">
                <a:solidFill>
                  <a:schemeClr val="dk1"/>
                </a:solidFill>
              </a:rPr>
              <a:t>KNN</a:t>
            </a:r>
            <a:r>
              <a:rPr lang="en-GB" sz="1100" dirty="0">
                <a:solidFill>
                  <a:schemeClr val="dk1"/>
                </a:solidFill>
              </a:rPr>
              <a:t> (Score: </a:t>
            </a:r>
            <a:r>
              <a:rPr lang="en-GB" sz="1100" b="1" dirty="0">
                <a:solidFill>
                  <a:schemeClr val="dk1"/>
                </a:solidFill>
              </a:rPr>
              <a:t>0.758</a:t>
            </a:r>
            <a:r>
              <a:rPr lang="en-GB" sz="1100" dirty="0">
                <a:solidFill>
                  <a:schemeClr val="dk1"/>
                </a:solidFill>
              </a:rPr>
              <a:t>) – Struggles with high-dimensional and imbalanced datasets.</a:t>
            </a:r>
            <a:endParaRPr sz="1100">
              <a:solidFill>
                <a:schemeClr val="dk1"/>
              </a:solidFill>
            </a:endParaRPr>
          </a:p>
          <a:p>
            <a:pPr marL="457200" lvl="0" indent="0" algn="l" rtl="0">
              <a:lnSpc>
                <a:spcPct val="115000"/>
              </a:lnSpc>
              <a:spcBef>
                <a:spcPts val="1200"/>
              </a:spcBef>
              <a:spcAft>
                <a:spcPts val="0"/>
              </a:spcAft>
              <a:buNone/>
            </a:pPr>
            <a:r>
              <a:rPr lang="en-GB" sz="1100" b="1" dirty="0">
                <a:solidFill>
                  <a:schemeClr val="dk1"/>
                </a:solidFill>
              </a:rPr>
              <a:t>SVM</a:t>
            </a:r>
            <a:r>
              <a:rPr lang="en-GB" sz="1100" dirty="0">
                <a:solidFill>
                  <a:schemeClr val="dk1"/>
                </a:solidFill>
              </a:rPr>
              <a:t> (Score: </a:t>
            </a:r>
            <a:r>
              <a:rPr lang="en-GB" sz="1100" b="1" dirty="0">
                <a:solidFill>
                  <a:schemeClr val="dk1"/>
                </a:solidFill>
              </a:rPr>
              <a:t>0.516</a:t>
            </a:r>
            <a:r>
              <a:rPr lang="en-GB" sz="1100" dirty="0">
                <a:solidFill>
                  <a:schemeClr val="dk1"/>
                </a:solidFill>
              </a:rPr>
              <a:t>) – Sensitive to </a:t>
            </a:r>
            <a:r>
              <a:rPr lang="en-GB" sz="1100" dirty="0" err="1">
                <a:solidFill>
                  <a:schemeClr val="dk1"/>
                </a:solidFill>
              </a:rPr>
              <a:t>hyperparameters</a:t>
            </a:r>
            <a:r>
              <a:rPr lang="en-GB" sz="1100" dirty="0">
                <a:solidFill>
                  <a:schemeClr val="dk1"/>
                </a:solidFill>
              </a:rPr>
              <a:t> and scaling; unsuitable for this application.</a:t>
            </a:r>
            <a:endParaRPr sz="1100">
              <a:solidFill>
                <a:schemeClr val="dk1"/>
              </a:solidFill>
            </a:endParaRPr>
          </a:p>
          <a:p>
            <a:pPr marL="0" lvl="0" indent="0" algn="l" rtl="0">
              <a:spcBef>
                <a:spcPts val="120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33"/>
          <p:cNvPicPr preferRelativeResize="0"/>
          <p:nvPr/>
        </p:nvPicPr>
        <p:blipFill>
          <a:blip r:embed="rId3">
            <a:alphaModFix/>
          </a:blip>
          <a:stretch>
            <a:fillRect/>
          </a:stretch>
        </p:blipFill>
        <p:spPr>
          <a:xfrm>
            <a:off x="6394677" y="1334650"/>
            <a:ext cx="2425975" cy="2549850"/>
          </a:xfrm>
          <a:prstGeom prst="rect">
            <a:avLst/>
          </a:prstGeom>
          <a:noFill/>
          <a:ln>
            <a:noFill/>
          </a:ln>
        </p:spPr>
      </p:pic>
      <p:sp>
        <p:nvSpPr>
          <p:cNvPr id="202" name="Google Shape;202;p33"/>
          <p:cNvSpPr/>
          <p:nvPr/>
        </p:nvSpPr>
        <p:spPr>
          <a:xfrm>
            <a:off x="432650" y="335425"/>
            <a:ext cx="8388000" cy="459900"/>
          </a:xfrm>
          <a:prstGeom prst="rect">
            <a:avLst/>
          </a:prstGeom>
          <a:solidFill>
            <a:srgbClr val="CFE2F3"/>
          </a:solidFill>
          <a:ln>
            <a:noFill/>
          </a:ln>
        </p:spPr>
        <p:txBody>
          <a:bodyPr spcFirstLastPara="1" wrap="square" lIns="0" tIns="0" rIns="0" bIns="0" anchor="ctr" anchorCtr="0">
            <a:noAutofit/>
          </a:bodyPr>
          <a:lstStyle/>
          <a:p>
            <a:pPr marL="0" lvl="0" indent="0" algn="l" rtl="0">
              <a:lnSpc>
                <a:spcPct val="125000"/>
              </a:lnSpc>
              <a:spcBef>
                <a:spcPts val="0"/>
              </a:spcBef>
              <a:spcAft>
                <a:spcPts val="0"/>
              </a:spcAft>
              <a:buClr>
                <a:srgbClr val="F95F88"/>
              </a:buClr>
              <a:buSzPts val="2800"/>
              <a:buFont typeface="Petrona"/>
              <a:buNone/>
            </a:pPr>
            <a:r>
              <a:rPr lang="en-GB" sz="2800" b="1" dirty="0">
                <a:solidFill>
                  <a:schemeClr val="dk1"/>
                </a:solidFill>
                <a:latin typeface="Petrona"/>
                <a:ea typeface="Petrona"/>
                <a:cs typeface="Petrona"/>
                <a:sym typeface="Petrona"/>
              </a:rPr>
              <a:t> Model performance </a:t>
            </a:r>
            <a:r>
              <a:rPr lang="en-GB" sz="2800" b="1" dirty="0" smtClean="0">
                <a:solidFill>
                  <a:schemeClr val="dk1"/>
                </a:solidFill>
                <a:latin typeface="Petrona"/>
                <a:ea typeface="Petrona"/>
                <a:cs typeface="Petrona"/>
                <a:sym typeface="Petrona"/>
              </a:rPr>
              <a:t>analysis (Arrhythmia)</a:t>
            </a:r>
            <a:endParaRPr sz="2800" b="1" i="0" u="none" strike="noStrike" cap="none">
              <a:solidFill>
                <a:schemeClr val="dk1"/>
              </a:solidFill>
              <a:latin typeface="Times New Roman"/>
              <a:ea typeface="Times New Roman"/>
              <a:cs typeface="Times New Roman"/>
              <a:sym typeface="Times New Roman"/>
            </a:endParaRPr>
          </a:p>
        </p:txBody>
      </p:sp>
      <p:sp>
        <p:nvSpPr>
          <p:cNvPr id="203" name="Google Shape;203;p33"/>
          <p:cNvSpPr txBox="1"/>
          <p:nvPr/>
        </p:nvSpPr>
        <p:spPr>
          <a:xfrm>
            <a:off x="379131" y="720306"/>
            <a:ext cx="5903400" cy="4199400"/>
          </a:xfrm>
          <a:prstGeom prst="rect">
            <a:avLst/>
          </a:prstGeom>
          <a:noFill/>
          <a:ln>
            <a:noFill/>
          </a:ln>
        </p:spPr>
        <p:txBody>
          <a:bodyPr spcFirstLastPara="1" wrap="square" lIns="91425" tIns="91425" rIns="91425" bIns="91425" anchor="t" anchorCtr="0">
            <a:noAutofit/>
          </a:bodyPr>
          <a:lstStyle/>
          <a:p>
            <a:r>
              <a:rPr lang="en-US" sz="1100" b="1" dirty="0" smtClean="0"/>
              <a:t>Random Forest Classifier </a:t>
            </a:r>
            <a:r>
              <a:rPr lang="en-US" sz="1100" dirty="0" smtClean="0"/>
              <a:t>(Score: 0.842) – Best performer due to robustness to </a:t>
            </a:r>
            <a:r>
              <a:rPr lang="en-US" sz="1100" dirty="0" err="1" smtClean="0"/>
              <a:t>overfitting</a:t>
            </a:r>
            <a:r>
              <a:rPr lang="en-US" sz="1100" dirty="0" smtClean="0"/>
              <a:t>, handling non-linear patterns, and feature importance ranking.</a:t>
            </a:r>
          </a:p>
          <a:p>
            <a:endParaRPr lang="en-US" sz="1100" b="1" dirty="0" smtClean="0"/>
          </a:p>
          <a:p>
            <a:r>
              <a:rPr lang="en-US" sz="1100" b="1" dirty="0" smtClean="0"/>
              <a:t>Decision Tree Classifier </a:t>
            </a:r>
            <a:r>
              <a:rPr lang="en-US" sz="1100" dirty="0" smtClean="0"/>
              <a:t>(Score: 0.714) – Good for understanding data but prone to </a:t>
            </a:r>
            <a:r>
              <a:rPr lang="en-US" sz="1100" dirty="0" err="1" smtClean="0"/>
              <a:t>overfitting</a:t>
            </a:r>
            <a:r>
              <a:rPr lang="en-US" sz="1100" dirty="0" smtClean="0"/>
              <a:t>.</a:t>
            </a:r>
          </a:p>
          <a:p>
            <a:endParaRPr lang="en-US" sz="1100" dirty="0" smtClean="0"/>
          </a:p>
          <a:p>
            <a:r>
              <a:rPr lang="en-US" sz="1100" b="1" dirty="0" smtClean="0"/>
              <a:t>Linear SVC </a:t>
            </a:r>
            <a:r>
              <a:rPr lang="en-US" sz="1100" dirty="0" smtClean="0"/>
              <a:t>(Score: 0.692) – Performs moderately but limited for non-linear patterns.</a:t>
            </a:r>
          </a:p>
          <a:p>
            <a:endParaRPr lang="en-US" sz="1100" dirty="0" smtClean="0"/>
          </a:p>
          <a:p>
            <a:r>
              <a:rPr lang="en-US" sz="1100" b="1" dirty="0" smtClean="0"/>
              <a:t>KNN Classifier </a:t>
            </a:r>
            <a:r>
              <a:rPr lang="en-US" sz="1100" dirty="0" smtClean="0"/>
              <a:t>(Score: 0.684) – Sensitive to data distribution; struggles in high dimensions.</a:t>
            </a:r>
          </a:p>
          <a:p>
            <a:endParaRPr lang="en-US" sz="1100" dirty="0" smtClean="0"/>
          </a:p>
          <a:p>
            <a:r>
              <a:rPr lang="en-US" sz="1100" b="1" dirty="0" smtClean="0"/>
              <a:t>Logistic Regression </a:t>
            </a:r>
            <a:r>
              <a:rPr lang="en-US" sz="1100" dirty="0" smtClean="0"/>
              <a:t>(Score: 0.670) – Simple, interpretable model but limited for complex data.</a:t>
            </a:r>
          </a:p>
          <a:p>
            <a:endParaRPr lang="en-US" sz="1100" dirty="0" smtClean="0"/>
          </a:p>
          <a:p>
            <a:r>
              <a:rPr lang="en-US" sz="1100" b="1" dirty="0" smtClean="0"/>
              <a:t>KNN Classifier with PCA </a:t>
            </a:r>
            <a:r>
              <a:rPr lang="en-US" sz="1100" dirty="0" smtClean="0"/>
              <a:t>(Score: 0.681) – Slightly lower score; PCA may reduce key information.</a:t>
            </a:r>
          </a:p>
          <a:p>
            <a:endParaRPr lang="en-US" sz="1100" b="1" dirty="0" smtClean="0"/>
          </a:p>
          <a:p>
            <a:r>
              <a:rPr lang="en-US" sz="1100" b="1" dirty="0" smtClean="0"/>
              <a:t>Linear SVC with PCA </a:t>
            </a:r>
            <a:r>
              <a:rPr lang="en-US" sz="1100" dirty="0" smtClean="0"/>
              <a:t>(Score: 0.631) – PCA reduces variance; slightly weaker performance.</a:t>
            </a:r>
          </a:p>
          <a:p>
            <a:endParaRPr lang="en-US" sz="1100" dirty="0" smtClean="0"/>
          </a:p>
          <a:p>
            <a:r>
              <a:rPr lang="en-US" sz="1100" b="1" dirty="0" smtClean="0"/>
              <a:t>Logistic Regression with PCA </a:t>
            </a:r>
            <a:r>
              <a:rPr lang="en-US" sz="1100" dirty="0" smtClean="0"/>
              <a:t>(Score: 0.598) – Lower accuracy post-dimensionality reduction.</a:t>
            </a:r>
          </a:p>
          <a:p>
            <a:endParaRPr lang="en-US" sz="1100" dirty="0" smtClean="0"/>
          </a:p>
          <a:p>
            <a:r>
              <a:rPr lang="en-US" sz="1100" b="1" dirty="0" err="1" smtClean="0"/>
              <a:t>Kernelized</a:t>
            </a:r>
            <a:r>
              <a:rPr lang="en-US" sz="1100" b="1" dirty="0" smtClean="0"/>
              <a:t> SVC </a:t>
            </a:r>
            <a:r>
              <a:rPr lang="en-US" sz="1100" dirty="0" smtClean="0"/>
              <a:t>(Score: 0.556) – Struggles due to data complexity; sensitive to tuning.</a:t>
            </a:r>
          </a:p>
          <a:p>
            <a:endParaRPr lang="en-US" sz="1100" dirty="0" smtClean="0"/>
          </a:p>
          <a:p>
            <a:r>
              <a:rPr lang="en-US" sz="1100" b="1" dirty="0" err="1" smtClean="0"/>
              <a:t>Kernelized</a:t>
            </a:r>
            <a:r>
              <a:rPr lang="en-US" sz="1100" b="1" dirty="0" smtClean="0"/>
              <a:t> SVC with PCA </a:t>
            </a:r>
            <a:r>
              <a:rPr lang="en-US" sz="1100" dirty="0" smtClean="0"/>
              <a:t>(Score: 0.495) – Lowest score; PCA reduces kernel SVC’s ability to model non-linear patterns.</a:t>
            </a:r>
            <a:endParaRPr lang="en-US" sz="1100" dirty="0"/>
          </a:p>
        </p:txBody>
      </p:sp>
      <p:pic>
        <p:nvPicPr>
          <p:cNvPr id="2050" name="Picture 2"/>
          <p:cNvPicPr>
            <a:picLocks noChangeAspect="1" noChangeArrowheads="1"/>
          </p:cNvPicPr>
          <p:nvPr/>
        </p:nvPicPr>
        <p:blipFill>
          <a:blip r:embed="rId4"/>
          <a:srcRect l="18724" t="36156" r="56774" b="32610"/>
          <a:stretch>
            <a:fillRect/>
          </a:stretch>
        </p:blipFill>
        <p:spPr bwMode="auto">
          <a:xfrm>
            <a:off x="6454589" y="1707777"/>
            <a:ext cx="2292723" cy="2144805"/>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4"/>
          <p:cNvSpPr/>
          <p:nvPr/>
        </p:nvSpPr>
        <p:spPr>
          <a:xfrm>
            <a:off x="432650" y="335425"/>
            <a:ext cx="8388000" cy="459900"/>
          </a:xfrm>
          <a:prstGeom prst="rect">
            <a:avLst/>
          </a:prstGeom>
          <a:solidFill>
            <a:srgbClr val="CFE2F3"/>
          </a:solidFill>
          <a:ln>
            <a:noFill/>
          </a:ln>
        </p:spPr>
        <p:txBody>
          <a:bodyPr spcFirstLastPara="1" wrap="square" lIns="0" tIns="0" rIns="0" bIns="0" anchor="ctr" anchorCtr="0">
            <a:noAutofit/>
          </a:bodyPr>
          <a:lstStyle/>
          <a:p>
            <a:pPr marL="0" lvl="0" indent="0" algn="l" rtl="0">
              <a:lnSpc>
                <a:spcPct val="125000"/>
              </a:lnSpc>
              <a:spcBef>
                <a:spcPts val="0"/>
              </a:spcBef>
              <a:spcAft>
                <a:spcPts val="0"/>
              </a:spcAft>
              <a:buClr>
                <a:srgbClr val="F95F88"/>
              </a:buClr>
              <a:buSzPts val="2800"/>
              <a:buFont typeface="Petrona"/>
              <a:buNone/>
            </a:pPr>
            <a:r>
              <a:rPr lang="en-GB" sz="2800" b="1">
                <a:solidFill>
                  <a:schemeClr val="dk1"/>
                </a:solidFill>
                <a:latin typeface="Petrona"/>
                <a:ea typeface="Petrona"/>
                <a:cs typeface="Petrona"/>
                <a:sym typeface="Petrona"/>
              </a:rPr>
              <a:t> Model performance analysis</a:t>
            </a:r>
            <a:endParaRPr sz="2800" b="1" i="0" u="none" strike="noStrike" cap="none">
              <a:solidFill>
                <a:schemeClr val="dk1"/>
              </a:solidFill>
              <a:latin typeface="Times New Roman"/>
              <a:ea typeface="Times New Roman"/>
              <a:cs typeface="Times New Roman"/>
              <a:sym typeface="Times New Roman"/>
            </a:endParaRPr>
          </a:p>
        </p:txBody>
      </p:sp>
      <p:sp>
        <p:nvSpPr>
          <p:cNvPr id="209" name="Google Shape;209;p34"/>
          <p:cNvSpPr txBox="1"/>
          <p:nvPr/>
        </p:nvSpPr>
        <p:spPr>
          <a:xfrm>
            <a:off x="673100" y="898200"/>
            <a:ext cx="7907100" cy="4199400"/>
          </a:xfrm>
          <a:prstGeom prst="rect">
            <a:avLst/>
          </a:prstGeom>
          <a:noFill/>
          <a:ln>
            <a:noFill/>
          </a:ln>
        </p:spPr>
        <p:txBody>
          <a:bodyPr spcFirstLastPara="1" wrap="square" lIns="91425" tIns="91425" rIns="91425" bIns="91425" anchor="t" anchorCtr="0">
            <a:noAutofit/>
          </a:bodyPr>
          <a:lstStyle/>
          <a:p>
            <a:endParaRPr lang="en-US" sz="1100" b="1" dirty="0" smtClean="0"/>
          </a:p>
          <a:p>
            <a:r>
              <a:rPr lang="en-US" sz="1100" b="1" dirty="0" smtClean="0"/>
              <a:t>Model Insights: </a:t>
            </a:r>
            <a:r>
              <a:rPr lang="en-US" sz="1100" dirty="0" smtClean="0"/>
              <a:t>CAD and Arrhythmia Prediction Ensemble Models Dominate: Random Forest outperforms all others, showing the power of ensemble learning for both CAD and Arrhythmia detection.</a:t>
            </a:r>
          </a:p>
          <a:p>
            <a:endParaRPr lang="en-US" sz="1100" b="1" dirty="0" smtClean="0"/>
          </a:p>
          <a:p>
            <a:r>
              <a:rPr lang="en-US" sz="1100" b="1" dirty="0" smtClean="0"/>
              <a:t>Simplicity vs. Complexity: </a:t>
            </a:r>
            <a:r>
              <a:rPr lang="en-US" sz="1100" dirty="0" smtClean="0"/>
              <a:t>Logistic Regression is interpretable but struggles with complex patterns, while Decision Trees offer moderate performance.</a:t>
            </a:r>
          </a:p>
          <a:p>
            <a:endParaRPr lang="en-US" sz="1100" b="1" dirty="0" smtClean="0"/>
          </a:p>
          <a:p>
            <a:r>
              <a:rPr lang="en-US" sz="1100" b="1" dirty="0" smtClean="0"/>
              <a:t>Random Forest Stands Out: </a:t>
            </a:r>
            <a:r>
              <a:rPr lang="en-US" sz="1100" dirty="0" smtClean="0"/>
              <a:t>Combines high accuracy, robustness, and interpretability, making it the top choice for both datasets.</a:t>
            </a:r>
          </a:p>
          <a:p>
            <a:endParaRPr lang="en-US" sz="1100" b="1" dirty="0" smtClean="0"/>
          </a:p>
          <a:p>
            <a:r>
              <a:rPr lang="en-US" sz="1100" b="1" dirty="0" smtClean="0"/>
              <a:t>PCA Trade-off: </a:t>
            </a:r>
            <a:r>
              <a:rPr lang="en-US" sz="1100" dirty="0" smtClean="0"/>
              <a:t>PCA reduces dimensionality but may hurt model performance by losing key features, especially for models like SVC.</a:t>
            </a:r>
          </a:p>
          <a:p>
            <a:endParaRPr lang="en-US" sz="1100" dirty="0" smtClean="0"/>
          </a:p>
          <a:p>
            <a:r>
              <a:rPr lang="en-US" sz="1100" b="1" dirty="0" smtClean="0"/>
              <a:t>Conclusion: </a:t>
            </a:r>
            <a:r>
              <a:rPr lang="en-US" sz="1100" dirty="0" smtClean="0"/>
              <a:t>Random Forest is the most reliable model for predicting both CAD and Arrhythmia.</a:t>
            </a:r>
          </a:p>
          <a:p>
            <a:endParaRPr lang="en-US" sz="1100" dirty="0" smtClean="0"/>
          </a:p>
          <a:p>
            <a:r>
              <a:rPr lang="en-US" sz="1100" b="1" dirty="0" smtClean="0"/>
              <a:t>Future Work:</a:t>
            </a:r>
          </a:p>
          <a:p>
            <a:r>
              <a:rPr lang="en-US" sz="1100" dirty="0" smtClean="0"/>
              <a:t>Fine-tune ensemble models.</a:t>
            </a:r>
          </a:p>
          <a:p>
            <a:r>
              <a:rPr lang="en-US" sz="1100" dirty="0" smtClean="0"/>
              <a:t>Expand datasets for stronger generalization and accuracy.</a:t>
            </a:r>
            <a:endParaRPr lang="en-US" sz="1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35"/>
          <p:cNvSpPr/>
          <p:nvPr/>
        </p:nvSpPr>
        <p:spPr>
          <a:xfrm>
            <a:off x="432650" y="335425"/>
            <a:ext cx="8388000" cy="459900"/>
          </a:xfrm>
          <a:prstGeom prst="rect">
            <a:avLst/>
          </a:prstGeom>
          <a:solidFill>
            <a:srgbClr val="CFE2F3"/>
          </a:solidFill>
          <a:ln>
            <a:noFill/>
          </a:ln>
        </p:spPr>
        <p:txBody>
          <a:bodyPr spcFirstLastPara="1" wrap="square" lIns="0" tIns="0" rIns="0" bIns="0" anchor="ctr" anchorCtr="0">
            <a:noAutofit/>
          </a:bodyPr>
          <a:lstStyle/>
          <a:p>
            <a:pPr marL="0" lvl="0" indent="0" algn="l" rtl="0">
              <a:lnSpc>
                <a:spcPct val="125000"/>
              </a:lnSpc>
              <a:spcBef>
                <a:spcPts val="0"/>
              </a:spcBef>
              <a:spcAft>
                <a:spcPts val="0"/>
              </a:spcAft>
              <a:buClr>
                <a:srgbClr val="F95F88"/>
              </a:buClr>
              <a:buSzPts val="2800"/>
              <a:buFont typeface="Petrona"/>
              <a:buNone/>
            </a:pPr>
            <a:r>
              <a:rPr lang="en-GB" sz="2800" b="1">
                <a:solidFill>
                  <a:schemeClr val="dk1"/>
                </a:solidFill>
                <a:latin typeface="Petrona"/>
                <a:ea typeface="Petrona"/>
                <a:cs typeface="Petrona"/>
                <a:sym typeface="Petrona"/>
              </a:rPr>
              <a:t> Our Website interface </a:t>
            </a:r>
            <a:endParaRPr sz="2800" b="1" i="0" u="none" strike="noStrike" cap="none">
              <a:solidFill>
                <a:schemeClr val="dk1"/>
              </a:solidFill>
              <a:latin typeface="Times New Roman"/>
              <a:ea typeface="Times New Roman"/>
              <a:cs typeface="Times New Roman"/>
              <a:sym typeface="Times New Roman"/>
            </a:endParaRPr>
          </a:p>
        </p:txBody>
      </p:sp>
      <p:sp>
        <p:nvSpPr>
          <p:cNvPr id="216" name="Google Shape;216;p35"/>
          <p:cNvSpPr txBox="1"/>
          <p:nvPr/>
        </p:nvSpPr>
        <p:spPr>
          <a:xfrm>
            <a:off x="606475" y="4630475"/>
            <a:ext cx="7584900" cy="2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074" name="Picture 2"/>
          <p:cNvPicPr>
            <a:picLocks noChangeAspect="1" noChangeArrowheads="1"/>
          </p:cNvPicPr>
          <p:nvPr/>
        </p:nvPicPr>
        <p:blipFill>
          <a:blip r:embed="rId3"/>
          <a:srcRect/>
          <a:stretch>
            <a:fillRect/>
          </a:stretch>
        </p:blipFill>
        <p:spPr bwMode="auto">
          <a:xfrm>
            <a:off x="677855" y="887912"/>
            <a:ext cx="7282804" cy="4088557"/>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35"/>
          <p:cNvSpPr/>
          <p:nvPr/>
        </p:nvSpPr>
        <p:spPr>
          <a:xfrm>
            <a:off x="432650" y="335425"/>
            <a:ext cx="8388000" cy="459900"/>
          </a:xfrm>
          <a:prstGeom prst="rect">
            <a:avLst/>
          </a:prstGeom>
          <a:solidFill>
            <a:srgbClr val="CFE2F3"/>
          </a:solidFill>
          <a:ln>
            <a:noFill/>
          </a:ln>
        </p:spPr>
        <p:txBody>
          <a:bodyPr spcFirstLastPara="1" wrap="square" lIns="0" tIns="0" rIns="0" bIns="0" anchor="ctr" anchorCtr="0">
            <a:noAutofit/>
          </a:bodyPr>
          <a:lstStyle/>
          <a:p>
            <a:pPr marL="0" lvl="0" indent="0" algn="l" rtl="0">
              <a:lnSpc>
                <a:spcPct val="125000"/>
              </a:lnSpc>
              <a:spcBef>
                <a:spcPts val="0"/>
              </a:spcBef>
              <a:spcAft>
                <a:spcPts val="0"/>
              </a:spcAft>
              <a:buClr>
                <a:srgbClr val="F95F88"/>
              </a:buClr>
              <a:buSzPts val="2800"/>
              <a:buFont typeface="Petrona"/>
              <a:buNone/>
            </a:pPr>
            <a:r>
              <a:rPr lang="en-GB" sz="2800" b="1">
                <a:solidFill>
                  <a:schemeClr val="dk1"/>
                </a:solidFill>
                <a:latin typeface="Petrona"/>
                <a:ea typeface="Petrona"/>
                <a:cs typeface="Petrona"/>
                <a:sym typeface="Petrona"/>
              </a:rPr>
              <a:t> Our Website interface </a:t>
            </a:r>
            <a:endParaRPr sz="2800" b="1" i="0" u="none" strike="noStrike" cap="none">
              <a:solidFill>
                <a:schemeClr val="dk1"/>
              </a:solidFill>
              <a:latin typeface="Times New Roman"/>
              <a:ea typeface="Times New Roman"/>
              <a:cs typeface="Times New Roman"/>
              <a:sym typeface="Times New Roman"/>
            </a:endParaRPr>
          </a:p>
        </p:txBody>
      </p:sp>
      <p:sp>
        <p:nvSpPr>
          <p:cNvPr id="216" name="Google Shape;216;p35"/>
          <p:cNvSpPr txBox="1"/>
          <p:nvPr/>
        </p:nvSpPr>
        <p:spPr>
          <a:xfrm>
            <a:off x="606475" y="4630475"/>
            <a:ext cx="7584900" cy="2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098" name="Picture 2"/>
          <p:cNvPicPr>
            <a:picLocks noChangeAspect="1" noChangeArrowheads="1"/>
          </p:cNvPicPr>
          <p:nvPr/>
        </p:nvPicPr>
        <p:blipFill>
          <a:blip r:embed="rId3"/>
          <a:srcRect/>
          <a:stretch>
            <a:fillRect/>
          </a:stretch>
        </p:blipFill>
        <p:spPr bwMode="auto">
          <a:xfrm>
            <a:off x="726481" y="720029"/>
            <a:ext cx="7684654" cy="4322618"/>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35"/>
          <p:cNvSpPr/>
          <p:nvPr/>
        </p:nvSpPr>
        <p:spPr>
          <a:xfrm>
            <a:off x="432650" y="335425"/>
            <a:ext cx="8388000" cy="459900"/>
          </a:xfrm>
          <a:prstGeom prst="rect">
            <a:avLst/>
          </a:prstGeom>
          <a:solidFill>
            <a:srgbClr val="CFE2F3"/>
          </a:solidFill>
          <a:ln>
            <a:noFill/>
          </a:ln>
        </p:spPr>
        <p:txBody>
          <a:bodyPr spcFirstLastPara="1" wrap="square" lIns="0" tIns="0" rIns="0" bIns="0" anchor="ctr" anchorCtr="0">
            <a:noAutofit/>
          </a:bodyPr>
          <a:lstStyle/>
          <a:p>
            <a:pPr marL="0" lvl="0" indent="0" algn="l" rtl="0">
              <a:lnSpc>
                <a:spcPct val="125000"/>
              </a:lnSpc>
              <a:spcBef>
                <a:spcPts val="0"/>
              </a:spcBef>
              <a:spcAft>
                <a:spcPts val="0"/>
              </a:spcAft>
              <a:buClr>
                <a:srgbClr val="F95F88"/>
              </a:buClr>
              <a:buSzPts val="2800"/>
              <a:buFont typeface="Petrona"/>
              <a:buNone/>
            </a:pPr>
            <a:r>
              <a:rPr lang="en-GB" sz="2800" b="1">
                <a:solidFill>
                  <a:schemeClr val="dk1"/>
                </a:solidFill>
                <a:latin typeface="Petrona"/>
                <a:ea typeface="Petrona"/>
                <a:cs typeface="Petrona"/>
                <a:sym typeface="Petrona"/>
              </a:rPr>
              <a:t> Our Website interface </a:t>
            </a:r>
            <a:endParaRPr sz="2800" b="1" i="0" u="none" strike="noStrike" cap="none">
              <a:solidFill>
                <a:schemeClr val="dk1"/>
              </a:solidFill>
              <a:latin typeface="Times New Roman"/>
              <a:ea typeface="Times New Roman"/>
              <a:cs typeface="Times New Roman"/>
              <a:sym typeface="Times New Roman"/>
            </a:endParaRPr>
          </a:p>
        </p:txBody>
      </p:sp>
      <p:sp>
        <p:nvSpPr>
          <p:cNvPr id="216" name="Google Shape;216;p35"/>
          <p:cNvSpPr txBox="1"/>
          <p:nvPr/>
        </p:nvSpPr>
        <p:spPr>
          <a:xfrm>
            <a:off x="606475" y="4630475"/>
            <a:ext cx="7584900" cy="2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5123" name="Picture 3"/>
          <p:cNvPicPr>
            <a:picLocks noChangeAspect="1" noChangeArrowheads="1"/>
          </p:cNvPicPr>
          <p:nvPr/>
        </p:nvPicPr>
        <p:blipFill>
          <a:blip r:embed="rId3"/>
          <a:srcRect/>
          <a:stretch>
            <a:fillRect/>
          </a:stretch>
        </p:blipFill>
        <p:spPr bwMode="auto">
          <a:xfrm>
            <a:off x="737756" y="826713"/>
            <a:ext cx="7364098" cy="4142306"/>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35"/>
          <p:cNvSpPr/>
          <p:nvPr/>
        </p:nvSpPr>
        <p:spPr>
          <a:xfrm>
            <a:off x="432650" y="335425"/>
            <a:ext cx="8388000" cy="459900"/>
          </a:xfrm>
          <a:prstGeom prst="rect">
            <a:avLst/>
          </a:prstGeom>
          <a:solidFill>
            <a:srgbClr val="CFE2F3"/>
          </a:solidFill>
          <a:ln>
            <a:noFill/>
          </a:ln>
        </p:spPr>
        <p:txBody>
          <a:bodyPr spcFirstLastPara="1" wrap="square" lIns="0" tIns="0" rIns="0" bIns="0" anchor="ctr" anchorCtr="0">
            <a:noAutofit/>
          </a:bodyPr>
          <a:lstStyle/>
          <a:p>
            <a:pPr marL="0" lvl="0" indent="0" algn="l" rtl="0">
              <a:lnSpc>
                <a:spcPct val="125000"/>
              </a:lnSpc>
              <a:spcBef>
                <a:spcPts val="0"/>
              </a:spcBef>
              <a:spcAft>
                <a:spcPts val="0"/>
              </a:spcAft>
              <a:buClr>
                <a:srgbClr val="F95F88"/>
              </a:buClr>
              <a:buSzPts val="2800"/>
              <a:buFont typeface="Petrona"/>
              <a:buNone/>
            </a:pPr>
            <a:r>
              <a:rPr lang="en-GB" sz="2800" b="1">
                <a:solidFill>
                  <a:schemeClr val="dk1"/>
                </a:solidFill>
                <a:latin typeface="Petrona"/>
                <a:ea typeface="Petrona"/>
                <a:cs typeface="Petrona"/>
                <a:sym typeface="Petrona"/>
              </a:rPr>
              <a:t> Our Website interface </a:t>
            </a:r>
            <a:endParaRPr sz="2800" b="1" i="0" u="none" strike="noStrike" cap="none">
              <a:solidFill>
                <a:schemeClr val="dk1"/>
              </a:solidFill>
              <a:latin typeface="Times New Roman"/>
              <a:ea typeface="Times New Roman"/>
              <a:cs typeface="Times New Roman"/>
              <a:sym typeface="Times New Roman"/>
            </a:endParaRPr>
          </a:p>
        </p:txBody>
      </p:sp>
      <p:sp>
        <p:nvSpPr>
          <p:cNvPr id="216" name="Google Shape;216;p35"/>
          <p:cNvSpPr txBox="1"/>
          <p:nvPr/>
        </p:nvSpPr>
        <p:spPr>
          <a:xfrm>
            <a:off x="606475" y="4630475"/>
            <a:ext cx="7584900" cy="2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6146" name="Picture 2"/>
          <p:cNvPicPr>
            <a:picLocks noChangeAspect="1" noChangeArrowheads="1"/>
          </p:cNvPicPr>
          <p:nvPr/>
        </p:nvPicPr>
        <p:blipFill>
          <a:blip r:embed="rId3"/>
          <a:srcRect/>
          <a:stretch>
            <a:fillRect/>
          </a:stretch>
        </p:blipFill>
        <p:spPr bwMode="auto">
          <a:xfrm>
            <a:off x="799692" y="819226"/>
            <a:ext cx="7470249" cy="4202015"/>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35"/>
          <p:cNvSpPr/>
          <p:nvPr/>
        </p:nvSpPr>
        <p:spPr>
          <a:xfrm>
            <a:off x="432650" y="335425"/>
            <a:ext cx="8388000" cy="459900"/>
          </a:xfrm>
          <a:prstGeom prst="rect">
            <a:avLst/>
          </a:prstGeom>
          <a:solidFill>
            <a:srgbClr val="CFE2F3"/>
          </a:solidFill>
          <a:ln>
            <a:noFill/>
          </a:ln>
        </p:spPr>
        <p:txBody>
          <a:bodyPr spcFirstLastPara="1" wrap="square" lIns="0" tIns="0" rIns="0" bIns="0" anchor="ctr" anchorCtr="0">
            <a:noAutofit/>
          </a:bodyPr>
          <a:lstStyle/>
          <a:p>
            <a:pPr marL="0" lvl="0" indent="0" algn="l" rtl="0">
              <a:lnSpc>
                <a:spcPct val="125000"/>
              </a:lnSpc>
              <a:spcBef>
                <a:spcPts val="0"/>
              </a:spcBef>
              <a:spcAft>
                <a:spcPts val="0"/>
              </a:spcAft>
              <a:buClr>
                <a:srgbClr val="F95F88"/>
              </a:buClr>
              <a:buSzPts val="2800"/>
              <a:buFont typeface="Petrona"/>
              <a:buNone/>
            </a:pPr>
            <a:r>
              <a:rPr lang="en-GB" sz="2800" b="1">
                <a:solidFill>
                  <a:schemeClr val="dk1"/>
                </a:solidFill>
                <a:latin typeface="Petrona"/>
                <a:ea typeface="Petrona"/>
                <a:cs typeface="Petrona"/>
                <a:sym typeface="Petrona"/>
              </a:rPr>
              <a:t> Our Website interface </a:t>
            </a:r>
            <a:endParaRPr sz="2800" b="1" i="0" u="none" strike="noStrike" cap="none">
              <a:solidFill>
                <a:schemeClr val="dk1"/>
              </a:solidFill>
              <a:latin typeface="Times New Roman"/>
              <a:ea typeface="Times New Roman"/>
              <a:cs typeface="Times New Roman"/>
              <a:sym typeface="Times New Roman"/>
            </a:endParaRPr>
          </a:p>
        </p:txBody>
      </p:sp>
      <p:sp>
        <p:nvSpPr>
          <p:cNvPr id="216" name="Google Shape;216;p35"/>
          <p:cNvSpPr txBox="1"/>
          <p:nvPr/>
        </p:nvSpPr>
        <p:spPr>
          <a:xfrm>
            <a:off x="606475" y="4630475"/>
            <a:ext cx="7584900" cy="2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170" name="Picture 2"/>
          <p:cNvPicPr>
            <a:picLocks noChangeAspect="1" noChangeArrowheads="1"/>
          </p:cNvPicPr>
          <p:nvPr/>
        </p:nvPicPr>
        <p:blipFill>
          <a:blip r:embed="rId3"/>
          <a:srcRect/>
          <a:stretch>
            <a:fillRect/>
          </a:stretch>
        </p:blipFill>
        <p:spPr bwMode="auto">
          <a:xfrm>
            <a:off x="897874" y="842682"/>
            <a:ext cx="7338450" cy="41278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p:nvPr/>
        </p:nvSpPr>
        <p:spPr>
          <a:xfrm>
            <a:off x="439374" y="335425"/>
            <a:ext cx="8388000" cy="459900"/>
          </a:xfrm>
          <a:prstGeom prst="rect">
            <a:avLst/>
          </a:prstGeom>
          <a:solidFill>
            <a:srgbClr val="CFE2F3"/>
          </a:solidFill>
          <a:ln>
            <a:noFill/>
          </a:ln>
        </p:spPr>
        <p:txBody>
          <a:bodyPr spcFirstLastPara="1" wrap="square" lIns="0" tIns="0" rIns="0" bIns="0" anchor="ctr" anchorCtr="0">
            <a:noAutofit/>
          </a:bodyPr>
          <a:lstStyle/>
          <a:p>
            <a:pPr marL="0" lvl="0" indent="0" algn="l" rtl="0">
              <a:lnSpc>
                <a:spcPct val="125000"/>
              </a:lnSpc>
              <a:spcBef>
                <a:spcPts val="0"/>
              </a:spcBef>
              <a:spcAft>
                <a:spcPts val="0"/>
              </a:spcAft>
              <a:buClr>
                <a:srgbClr val="F95F88"/>
              </a:buClr>
              <a:buSzPts val="2800"/>
              <a:buFont typeface="Petrona"/>
              <a:buNone/>
            </a:pPr>
            <a:r>
              <a:rPr lang="en-GB" sz="2800" b="1" dirty="0">
                <a:solidFill>
                  <a:schemeClr val="dk1"/>
                </a:solidFill>
                <a:latin typeface="Petrona"/>
                <a:ea typeface="Petrona"/>
                <a:cs typeface="Petrona"/>
                <a:sym typeface="Petrona"/>
              </a:rPr>
              <a:t> </a:t>
            </a:r>
            <a:r>
              <a:rPr lang="en-GB" sz="2800" b="1" dirty="0" smtClean="0">
                <a:solidFill>
                  <a:schemeClr val="dk1"/>
                </a:solidFill>
                <a:latin typeface="Petrona"/>
                <a:ea typeface="Petrona"/>
                <a:cs typeface="Petrona"/>
                <a:sym typeface="Petrona"/>
              </a:rPr>
              <a:t>Result (CAD)</a:t>
            </a:r>
            <a:endParaRPr sz="2800" b="1" i="0" u="none" strike="noStrike" cap="none">
              <a:solidFill>
                <a:schemeClr val="dk1"/>
              </a:solidFill>
              <a:latin typeface="Times New Roman"/>
              <a:ea typeface="Times New Roman"/>
              <a:cs typeface="Times New Roman"/>
              <a:sym typeface="Times New Roman"/>
            </a:endParaRPr>
          </a:p>
        </p:txBody>
      </p:sp>
      <p:sp>
        <p:nvSpPr>
          <p:cNvPr id="222" name="Google Shape;222;p36"/>
          <p:cNvSpPr txBox="1"/>
          <p:nvPr/>
        </p:nvSpPr>
        <p:spPr>
          <a:xfrm>
            <a:off x="268700" y="905875"/>
            <a:ext cx="5903400" cy="41994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200"/>
              </a:spcBef>
              <a:spcAft>
                <a:spcPts val="1200"/>
              </a:spcAft>
              <a:buNone/>
            </a:pPr>
            <a:endParaRPr sz="1300" b="1">
              <a:solidFill>
                <a:schemeClr val="dk1"/>
              </a:solidFill>
            </a:endParaRPr>
          </a:p>
        </p:txBody>
      </p:sp>
      <p:pic>
        <p:nvPicPr>
          <p:cNvPr id="223" name="Google Shape;223;p36"/>
          <p:cNvPicPr preferRelativeResize="0"/>
          <p:nvPr/>
        </p:nvPicPr>
        <p:blipFill>
          <a:blip r:embed="rId3">
            <a:alphaModFix/>
          </a:blip>
          <a:stretch>
            <a:fillRect/>
          </a:stretch>
        </p:blipFill>
        <p:spPr>
          <a:xfrm>
            <a:off x="4796300" y="1665847"/>
            <a:ext cx="4170225" cy="2427975"/>
          </a:xfrm>
          <a:prstGeom prst="rect">
            <a:avLst/>
          </a:prstGeom>
          <a:noFill/>
          <a:ln>
            <a:noFill/>
          </a:ln>
        </p:spPr>
      </p:pic>
      <p:pic>
        <p:nvPicPr>
          <p:cNvPr id="224" name="Google Shape;224;p36"/>
          <p:cNvPicPr preferRelativeResize="0"/>
          <p:nvPr/>
        </p:nvPicPr>
        <p:blipFill>
          <a:blip r:embed="rId4">
            <a:alphaModFix/>
          </a:blip>
          <a:stretch>
            <a:fillRect/>
          </a:stretch>
        </p:blipFill>
        <p:spPr>
          <a:xfrm>
            <a:off x="268700" y="1107175"/>
            <a:ext cx="4390301" cy="3130775"/>
          </a:xfrm>
          <a:prstGeom prst="rect">
            <a:avLst/>
          </a:prstGeom>
          <a:noFill/>
          <a:ln>
            <a:noFill/>
          </a:ln>
        </p:spPr>
      </p:pic>
      <p:sp>
        <p:nvSpPr>
          <p:cNvPr id="225" name="Google Shape;225;p36"/>
          <p:cNvSpPr txBox="1"/>
          <p:nvPr/>
        </p:nvSpPr>
        <p:spPr>
          <a:xfrm>
            <a:off x="5174200" y="1151525"/>
            <a:ext cx="3447000" cy="360900"/>
          </a:xfrm>
          <a:prstGeom prst="rect">
            <a:avLst/>
          </a:prstGeom>
          <a:solidFill>
            <a:srgbClr val="E7EEF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Random Forest</a:t>
            </a:r>
            <a:endParaRPr>
              <a:solidFill>
                <a:schemeClr val="accent2"/>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5"/>
          <p:cNvSpPr/>
          <p:nvPr/>
        </p:nvSpPr>
        <p:spPr>
          <a:xfrm>
            <a:off x="853875" y="556875"/>
            <a:ext cx="7621500" cy="440700"/>
          </a:xfrm>
          <a:prstGeom prst="rect">
            <a:avLst/>
          </a:prstGeom>
          <a:solidFill>
            <a:srgbClr val="C9DAF8"/>
          </a:solidFill>
          <a:ln>
            <a:noFill/>
          </a:ln>
        </p:spPr>
        <p:txBody>
          <a:bodyPr spcFirstLastPara="1" wrap="square" lIns="0" tIns="0" rIns="0" bIns="0" anchor="t" anchorCtr="0">
            <a:noAutofit/>
          </a:bodyPr>
          <a:lstStyle/>
          <a:p>
            <a:pPr marL="0" marR="0" lvl="0" indent="0" algn="l" rtl="0">
              <a:lnSpc>
                <a:spcPct val="125609"/>
              </a:lnSpc>
              <a:spcBef>
                <a:spcPts val="0"/>
              </a:spcBef>
              <a:spcAft>
                <a:spcPts val="0"/>
              </a:spcAft>
              <a:buClr>
                <a:srgbClr val="1F1E1E"/>
              </a:buClr>
              <a:buSzPts val="2600"/>
              <a:buFont typeface="Alexandria"/>
              <a:buNone/>
            </a:pPr>
            <a:r>
              <a:rPr lang="en-GB" sz="2600" b="1">
                <a:solidFill>
                  <a:srgbClr val="1F1E1E"/>
                </a:solidFill>
                <a:latin typeface="Times New Roman"/>
                <a:ea typeface="Times New Roman"/>
                <a:cs typeface="Times New Roman"/>
                <a:sym typeface="Times New Roman"/>
              </a:rPr>
              <a:t> Table of contents</a:t>
            </a:r>
            <a:endParaRPr sz="2600" b="1" i="0" u="none" strike="noStrike" cap="none">
              <a:latin typeface="Times New Roman"/>
              <a:ea typeface="Times New Roman"/>
              <a:cs typeface="Times New Roman"/>
              <a:sym typeface="Times New Roman"/>
            </a:endParaRPr>
          </a:p>
        </p:txBody>
      </p:sp>
      <p:sp>
        <p:nvSpPr>
          <p:cNvPr id="95" name="Google Shape;95;p25"/>
          <p:cNvSpPr/>
          <p:nvPr/>
        </p:nvSpPr>
        <p:spPr>
          <a:xfrm>
            <a:off x="854240" y="1312625"/>
            <a:ext cx="636000" cy="349500"/>
          </a:xfrm>
          <a:prstGeom prst="roundRect">
            <a:avLst>
              <a:gd name="adj" fmla="val 18670"/>
            </a:avLst>
          </a:prstGeom>
          <a:solidFill>
            <a:srgbClr val="A4C2F4"/>
          </a:solidFill>
          <a:ln w="9525" cap="flat" cmpd="sng">
            <a:solidFill>
              <a:srgbClr val="BBC2DC"/>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sz="1800"/>
          </a:p>
        </p:txBody>
      </p:sp>
      <p:sp>
        <p:nvSpPr>
          <p:cNvPr id="96" name="Google Shape;96;p25"/>
          <p:cNvSpPr/>
          <p:nvPr/>
        </p:nvSpPr>
        <p:spPr>
          <a:xfrm>
            <a:off x="1084458" y="1364710"/>
            <a:ext cx="175200" cy="24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B3535"/>
              </a:buClr>
              <a:buSzPts val="1500"/>
              <a:buFont typeface="Alexandria"/>
              <a:buNone/>
            </a:pPr>
            <a:r>
              <a:rPr lang="en-GB" sz="1900" i="0" u="none" strike="noStrike" cap="none">
                <a:solidFill>
                  <a:srgbClr val="3B3535"/>
                </a:solidFill>
              </a:rPr>
              <a:t>1</a:t>
            </a:r>
            <a:endParaRPr sz="1900" i="0" u="none" strike="noStrike" cap="none"/>
          </a:p>
        </p:txBody>
      </p:sp>
      <p:sp>
        <p:nvSpPr>
          <p:cNvPr id="97" name="Google Shape;97;p25"/>
          <p:cNvSpPr/>
          <p:nvPr/>
        </p:nvSpPr>
        <p:spPr>
          <a:xfrm>
            <a:off x="1822127" y="1312625"/>
            <a:ext cx="3022500" cy="349500"/>
          </a:xfrm>
          <a:prstGeom prst="rect">
            <a:avLst/>
          </a:prstGeom>
          <a:noFill/>
          <a:ln>
            <a:noFill/>
          </a:ln>
        </p:spPr>
        <p:txBody>
          <a:bodyPr spcFirstLastPara="1" wrap="square" lIns="0" tIns="0" rIns="0" bIns="0" anchor="ctr" anchorCtr="0">
            <a:noAutofit/>
          </a:bodyPr>
          <a:lstStyle/>
          <a:p>
            <a:pPr marL="0" marR="0" lvl="0" indent="0" algn="l" rtl="0">
              <a:lnSpc>
                <a:spcPct val="161290"/>
              </a:lnSpc>
              <a:spcBef>
                <a:spcPts val="0"/>
              </a:spcBef>
              <a:spcAft>
                <a:spcPts val="0"/>
              </a:spcAft>
              <a:buClr>
                <a:srgbClr val="3B3535"/>
              </a:buClr>
              <a:buSzPts val="1000"/>
              <a:buFont typeface="Sora"/>
              <a:buNone/>
            </a:pPr>
            <a:r>
              <a:rPr lang="en-GB">
                <a:solidFill>
                  <a:srgbClr val="3B3535"/>
                </a:solidFill>
              </a:rPr>
              <a:t>Introduction</a:t>
            </a:r>
            <a:endParaRPr i="0" u="none" strike="noStrike" cap="none"/>
          </a:p>
        </p:txBody>
      </p:sp>
      <p:sp>
        <p:nvSpPr>
          <p:cNvPr id="98" name="Google Shape;98;p25"/>
          <p:cNvSpPr/>
          <p:nvPr/>
        </p:nvSpPr>
        <p:spPr>
          <a:xfrm>
            <a:off x="854150" y="1737639"/>
            <a:ext cx="636000" cy="349500"/>
          </a:xfrm>
          <a:prstGeom prst="roundRect">
            <a:avLst>
              <a:gd name="adj" fmla="val 18670"/>
            </a:avLst>
          </a:prstGeom>
          <a:solidFill>
            <a:srgbClr val="A4C2F4"/>
          </a:solidFill>
          <a:ln w="9525" cap="flat" cmpd="sng">
            <a:solidFill>
              <a:srgbClr val="BBC2DC"/>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sz="1800"/>
          </a:p>
        </p:txBody>
      </p:sp>
      <p:sp>
        <p:nvSpPr>
          <p:cNvPr id="99" name="Google Shape;99;p25"/>
          <p:cNvSpPr/>
          <p:nvPr/>
        </p:nvSpPr>
        <p:spPr>
          <a:xfrm>
            <a:off x="1038833" y="1789724"/>
            <a:ext cx="266100" cy="24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B3535"/>
              </a:buClr>
              <a:buSzPts val="1500"/>
              <a:buFont typeface="Alexandria"/>
              <a:buNone/>
            </a:pPr>
            <a:r>
              <a:rPr lang="en-GB" sz="1900" i="0" u="none" strike="noStrike" cap="none">
                <a:solidFill>
                  <a:srgbClr val="3B3535"/>
                </a:solidFill>
              </a:rPr>
              <a:t>2</a:t>
            </a:r>
            <a:endParaRPr sz="1900" i="0" u="none" strike="noStrike" cap="none"/>
          </a:p>
        </p:txBody>
      </p:sp>
      <p:sp>
        <p:nvSpPr>
          <p:cNvPr id="100" name="Google Shape;100;p25"/>
          <p:cNvSpPr/>
          <p:nvPr/>
        </p:nvSpPr>
        <p:spPr>
          <a:xfrm>
            <a:off x="854240" y="2223545"/>
            <a:ext cx="636000" cy="349500"/>
          </a:xfrm>
          <a:prstGeom prst="roundRect">
            <a:avLst>
              <a:gd name="adj" fmla="val 18670"/>
            </a:avLst>
          </a:prstGeom>
          <a:solidFill>
            <a:srgbClr val="A4C2F4"/>
          </a:solidFill>
          <a:ln w="9525" cap="flat" cmpd="sng">
            <a:solidFill>
              <a:srgbClr val="BBC2DC"/>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sz="1800"/>
          </a:p>
        </p:txBody>
      </p:sp>
      <p:sp>
        <p:nvSpPr>
          <p:cNvPr id="101" name="Google Shape;101;p25"/>
          <p:cNvSpPr/>
          <p:nvPr/>
        </p:nvSpPr>
        <p:spPr>
          <a:xfrm>
            <a:off x="1038753" y="2275630"/>
            <a:ext cx="267000" cy="24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B3535"/>
              </a:buClr>
              <a:buSzPts val="1500"/>
              <a:buFont typeface="Alexandria"/>
              <a:buNone/>
            </a:pPr>
            <a:r>
              <a:rPr lang="en-GB" sz="1900" i="0" u="none" strike="noStrike" cap="none">
                <a:solidFill>
                  <a:srgbClr val="3B3535"/>
                </a:solidFill>
              </a:rPr>
              <a:t>3</a:t>
            </a:r>
            <a:endParaRPr sz="1900" i="0" u="none" strike="noStrike" cap="none"/>
          </a:p>
        </p:txBody>
      </p:sp>
      <p:sp>
        <p:nvSpPr>
          <p:cNvPr id="102" name="Google Shape;102;p25"/>
          <p:cNvSpPr/>
          <p:nvPr/>
        </p:nvSpPr>
        <p:spPr>
          <a:xfrm>
            <a:off x="854264" y="3156723"/>
            <a:ext cx="636000" cy="349500"/>
          </a:xfrm>
          <a:prstGeom prst="roundRect">
            <a:avLst>
              <a:gd name="adj" fmla="val 18670"/>
            </a:avLst>
          </a:prstGeom>
          <a:solidFill>
            <a:srgbClr val="A4C2F4"/>
          </a:solidFill>
          <a:ln w="9525" cap="flat" cmpd="sng">
            <a:solidFill>
              <a:srgbClr val="BBC2DC"/>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sz="1800"/>
          </a:p>
        </p:txBody>
      </p:sp>
      <p:sp>
        <p:nvSpPr>
          <p:cNvPr id="103" name="Google Shape;103;p25"/>
          <p:cNvSpPr/>
          <p:nvPr/>
        </p:nvSpPr>
        <p:spPr>
          <a:xfrm>
            <a:off x="1037593" y="3208808"/>
            <a:ext cx="268800" cy="24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B3535"/>
              </a:buClr>
              <a:buSzPts val="1500"/>
              <a:buFont typeface="Alexandria"/>
              <a:buNone/>
            </a:pPr>
            <a:r>
              <a:rPr lang="en-GB" sz="1900">
                <a:solidFill>
                  <a:srgbClr val="3B3535"/>
                </a:solidFill>
              </a:rPr>
              <a:t>5</a:t>
            </a:r>
            <a:endParaRPr sz="1900" i="0" u="none" strike="noStrike" cap="none"/>
          </a:p>
        </p:txBody>
      </p:sp>
      <p:sp>
        <p:nvSpPr>
          <p:cNvPr id="104" name="Google Shape;104;p25"/>
          <p:cNvSpPr/>
          <p:nvPr/>
        </p:nvSpPr>
        <p:spPr>
          <a:xfrm>
            <a:off x="853864" y="3608535"/>
            <a:ext cx="636000" cy="349500"/>
          </a:xfrm>
          <a:prstGeom prst="roundRect">
            <a:avLst>
              <a:gd name="adj" fmla="val 18670"/>
            </a:avLst>
          </a:prstGeom>
          <a:solidFill>
            <a:srgbClr val="A4C2F4"/>
          </a:solidFill>
          <a:ln w="9525" cap="flat" cmpd="sng">
            <a:solidFill>
              <a:srgbClr val="BBC2DC"/>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sz="1800"/>
          </a:p>
        </p:txBody>
      </p:sp>
      <p:sp>
        <p:nvSpPr>
          <p:cNvPr id="105" name="Google Shape;105;p25"/>
          <p:cNvSpPr/>
          <p:nvPr/>
        </p:nvSpPr>
        <p:spPr>
          <a:xfrm>
            <a:off x="1037593" y="3647020"/>
            <a:ext cx="268800" cy="24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B3535"/>
              </a:buClr>
              <a:buSzPts val="1500"/>
              <a:buFont typeface="Alexandria"/>
              <a:buNone/>
            </a:pPr>
            <a:r>
              <a:rPr lang="en-GB" sz="1900">
                <a:solidFill>
                  <a:srgbClr val="3B3535"/>
                </a:solidFill>
              </a:rPr>
              <a:t>6</a:t>
            </a:r>
            <a:endParaRPr sz="1900" i="0" u="none" strike="noStrike" cap="none"/>
          </a:p>
        </p:txBody>
      </p:sp>
      <p:sp>
        <p:nvSpPr>
          <p:cNvPr id="106" name="Google Shape;106;p25"/>
          <p:cNvSpPr/>
          <p:nvPr/>
        </p:nvSpPr>
        <p:spPr>
          <a:xfrm>
            <a:off x="1822130" y="1737665"/>
            <a:ext cx="3859200" cy="349500"/>
          </a:xfrm>
          <a:prstGeom prst="rect">
            <a:avLst/>
          </a:prstGeom>
          <a:noFill/>
          <a:ln>
            <a:noFill/>
          </a:ln>
        </p:spPr>
        <p:txBody>
          <a:bodyPr spcFirstLastPara="1" wrap="square" lIns="0" tIns="0" rIns="0" bIns="0" anchor="ctr" anchorCtr="0">
            <a:noAutofit/>
          </a:bodyPr>
          <a:lstStyle/>
          <a:p>
            <a:pPr marL="0" marR="0" lvl="0" indent="0" algn="l" rtl="0">
              <a:lnSpc>
                <a:spcPct val="161290"/>
              </a:lnSpc>
              <a:spcBef>
                <a:spcPts val="0"/>
              </a:spcBef>
              <a:spcAft>
                <a:spcPts val="0"/>
              </a:spcAft>
              <a:buClr>
                <a:srgbClr val="3B3535"/>
              </a:buClr>
              <a:buSzPts val="1000"/>
              <a:buFont typeface="Sora"/>
              <a:buNone/>
            </a:pPr>
            <a:r>
              <a:rPr lang="en-GB">
                <a:solidFill>
                  <a:srgbClr val="3B3535"/>
                </a:solidFill>
              </a:rPr>
              <a:t>Objectives</a:t>
            </a:r>
            <a:endParaRPr i="0" u="none" strike="noStrike" cap="none"/>
          </a:p>
        </p:txBody>
      </p:sp>
      <p:sp>
        <p:nvSpPr>
          <p:cNvPr id="107" name="Google Shape;107;p25"/>
          <p:cNvSpPr/>
          <p:nvPr/>
        </p:nvSpPr>
        <p:spPr>
          <a:xfrm>
            <a:off x="1822130" y="2295246"/>
            <a:ext cx="2904000" cy="245400"/>
          </a:xfrm>
          <a:prstGeom prst="rect">
            <a:avLst/>
          </a:prstGeom>
          <a:noFill/>
          <a:ln>
            <a:noFill/>
          </a:ln>
        </p:spPr>
        <p:txBody>
          <a:bodyPr spcFirstLastPara="1" wrap="square" lIns="0" tIns="0" rIns="0" bIns="0" anchor="ctr" anchorCtr="0">
            <a:noAutofit/>
          </a:bodyPr>
          <a:lstStyle/>
          <a:p>
            <a:pPr marL="0" marR="0" lvl="0" indent="0" algn="l" rtl="0">
              <a:lnSpc>
                <a:spcPct val="161290"/>
              </a:lnSpc>
              <a:spcBef>
                <a:spcPts val="0"/>
              </a:spcBef>
              <a:spcAft>
                <a:spcPts val="0"/>
              </a:spcAft>
              <a:buClr>
                <a:srgbClr val="3B3535"/>
              </a:buClr>
              <a:buSzPts val="1000"/>
              <a:buFont typeface="Sora"/>
              <a:buNone/>
            </a:pPr>
            <a:r>
              <a:rPr lang="en-GB">
                <a:solidFill>
                  <a:srgbClr val="3B3535"/>
                </a:solidFill>
              </a:rPr>
              <a:t>Uniqueness And Importance</a:t>
            </a:r>
            <a:endParaRPr i="0" u="none" strike="noStrike" cap="none"/>
          </a:p>
        </p:txBody>
      </p:sp>
      <p:sp>
        <p:nvSpPr>
          <p:cNvPr id="108" name="Google Shape;108;p25"/>
          <p:cNvSpPr/>
          <p:nvPr/>
        </p:nvSpPr>
        <p:spPr>
          <a:xfrm>
            <a:off x="1822128" y="3156850"/>
            <a:ext cx="2354400" cy="349500"/>
          </a:xfrm>
          <a:prstGeom prst="rect">
            <a:avLst/>
          </a:prstGeom>
          <a:noFill/>
          <a:ln>
            <a:noFill/>
          </a:ln>
        </p:spPr>
        <p:txBody>
          <a:bodyPr spcFirstLastPara="1" wrap="square" lIns="0" tIns="0" rIns="0" bIns="0" anchor="ctr" anchorCtr="0">
            <a:noAutofit/>
          </a:bodyPr>
          <a:lstStyle/>
          <a:p>
            <a:pPr marL="0" marR="0" lvl="0" indent="0" algn="l" rtl="0">
              <a:lnSpc>
                <a:spcPct val="161290"/>
              </a:lnSpc>
              <a:spcBef>
                <a:spcPts val="0"/>
              </a:spcBef>
              <a:spcAft>
                <a:spcPts val="0"/>
              </a:spcAft>
              <a:buClr>
                <a:srgbClr val="3B3535"/>
              </a:buClr>
              <a:buSzPts val="1000"/>
              <a:buFont typeface="Sora"/>
              <a:buNone/>
            </a:pPr>
            <a:r>
              <a:rPr lang="en-GB">
                <a:solidFill>
                  <a:srgbClr val="3B3535"/>
                </a:solidFill>
              </a:rPr>
              <a:t>Challenges faced</a:t>
            </a:r>
            <a:endParaRPr i="0" u="none" strike="noStrike" cap="none"/>
          </a:p>
        </p:txBody>
      </p:sp>
      <p:sp>
        <p:nvSpPr>
          <p:cNvPr id="109" name="Google Shape;109;p25"/>
          <p:cNvSpPr/>
          <p:nvPr/>
        </p:nvSpPr>
        <p:spPr>
          <a:xfrm>
            <a:off x="1822118" y="3797889"/>
            <a:ext cx="2904000" cy="349500"/>
          </a:xfrm>
          <a:prstGeom prst="rect">
            <a:avLst/>
          </a:prstGeom>
          <a:noFill/>
          <a:ln>
            <a:noFill/>
          </a:ln>
        </p:spPr>
        <p:txBody>
          <a:bodyPr spcFirstLastPara="1" wrap="square" lIns="0" tIns="0" rIns="0" bIns="0" anchor="ctr" anchorCtr="0">
            <a:noAutofit/>
          </a:bodyPr>
          <a:lstStyle/>
          <a:p>
            <a:pPr marL="0" lvl="0" indent="0" algn="l" rtl="0">
              <a:lnSpc>
                <a:spcPct val="161290"/>
              </a:lnSpc>
              <a:spcBef>
                <a:spcPts val="0"/>
              </a:spcBef>
              <a:spcAft>
                <a:spcPts val="0"/>
              </a:spcAft>
              <a:buClr>
                <a:srgbClr val="3B3535"/>
              </a:buClr>
              <a:buSzPts val="1000"/>
              <a:buFont typeface="Sora"/>
              <a:buNone/>
            </a:pPr>
            <a:r>
              <a:rPr lang="en-GB">
                <a:solidFill>
                  <a:srgbClr val="3B3535"/>
                </a:solidFill>
              </a:rPr>
              <a:t>Workflow of the project</a:t>
            </a:r>
            <a:endParaRPr>
              <a:solidFill>
                <a:schemeClr val="dk1"/>
              </a:solidFill>
            </a:endParaRPr>
          </a:p>
          <a:p>
            <a:pPr marL="0" marR="0" lvl="0" indent="0" algn="l" rtl="0">
              <a:lnSpc>
                <a:spcPct val="161290"/>
              </a:lnSpc>
              <a:spcBef>
                <a:spcPts val="0"/>
              </a:spcBef>
              <a:spcAft>
                <a:spcPts val="0"/>
              </a:spcAft>
              <a:buClr>
                <a:srgbClr val="3B3535"/>
              </a:buClr>
              <a:buSzPts val="1000"/>
              <a:buFont typeface="Sora"/>
              <a:buNone/>
            </a:pPr>
            <a:endParaRPr>
              <a:solidFill>
                <a:srgbClr val="3B3535"/>
              </a:solidFill>
            </a:endParaRPr>
          </a:p>
        </p:txBody>
      </p:sp>
      <p:sp>
        <p:nvSpPr>
          <p:cNvPr id="110" name="Google Shape;110;p25"/>
          <p:cNvSpPr/>
          <p:nvPr/>
        </p:nvSpPr>
        <p:spPr>
          <a:xfrm>
            <a:off x="853864" y="4513435"/>
            <a:ext cx="636000" cy="349500"/>
          </a:xfrm>
          <a:prstGeom prst="roundRect">
            <a:avLst>
              <a:gd name="adj" fmla="val 18670"/>
            </a:avLst>
          </a:prstGeom>
          <a:solidFill>
            <a:srgbClr val="A4C2F4"/>
          </a:solidFill>
          <a:ln w="9525" cap="flat" cmpd="sng">
            <a:solidFill>
              <a:srgbClr val="BBC2DC"/>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sz="1800"/>
          </a:p>
        </p:txBody>
      </p:sp>
      <p:sp>
        <p:nvSpPr>
          <p:cNvPr id="111" name="Google Shape;111;p25"/>
          <p:cNvSpPr/>
          <p:nvPr/>
        </p:nvSpPr>
        <p:spPr>
          <a:xfrm>
            <a:off x="1037593" y="4551920"/>
            <a:ext cx="268800" cy="24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B3535"/>
              </a:buClr>
              <a:buSzPts val="1500"/>
              <a:buFont typeface="Alexandria"/>
              <a:buNone/>
            </a:pPr>
            <a:r>
              <a:rPr lang="en-GB" sz="1900">
                <a:solidFill>
                  <a:srgbClr val="3B3535"/>
                </a:solidFill>
              </a:rPr>
              <a:t>8</a:t>
            </a:r>
            <a:endParaRPr sz="1900" i="0" u="none" strike="noStrike" cap="none"/>
          </a:p>
        </p:txBody>
      </p:sp>
      <p:sp>
        <p:nvSpPr>
          <p:cNvPr id="112" name="Google Shape;112;p25"/>
          <p:cNvSpPr/>
          <p:nvPr/>
        </p:nvSpPr>
        <p:spPr>
          <a:xfrm>
            <a:off x="1822118" y="4499814"/>
            <a:ext cx="2904000" cy="349500"/>
          </a:xfrm>
          <a:prstGeom prst="rect">
            <a:avLst/>
          </a:prstGeom>
          <a:noFill/>
          <a:ln>
            <a:noFill/>
          </a:ln>
        </p:spPr>
        <p:txBody>
          <a:bodyPr spcFirstLastPara="1" wrap="square" lIns="0" tIns="0" rIns="0" bIns="0" anchor="ctr" anchorCtr="0">
            <a:noAutofit/>
          </a:bodyPr>
          <a:lstStyle/>
          <a:p>
            <a:pPr marL="0" marR="0" lvl="0" indent="0" algn="l" rtl="0">
              <a:lnSpc>
                <a:spcPct val="161290"/>
              </a:lnSpc>
              <a:spcBef>
                <a:spcPts val="0"/>
              </a:spcBef>
              <a:spcAft>
                <a:spcPts val="0"/>
              </a:spcAft>
              <a:buClr>
                <a:srgbClr val="3B3535"/>
              </a:buClr>
              <a:buSzPts val="1000"/>
              <a:buFont typeface="Sora"/>
              <a:buNone/>
            </a:pPr>
            <a:r>
              <a:rPr lang="en-GB">
                <a:solidFill>
                  <a:srgbClr val="3B3535"/>
                </a:solidFill>
              </a:rPr>
              <a:t>Conclusion</a:t>
            </a:r>
            <a:endParaRPr i="0" u="none" strike="noStrike" cap="none"/>
          </a:p>
        </p:txBody>
      </p:sp>
      <p:sp>
        <p:nvSpPr>
          <p:cNvPr id="113" name="Google Shape;113;p25"/>
          <p:cNvSpPr/>
          <p:nvPr/>
        </p:nvSpPr>
        <p:spPr>
          <a:xfrm>
            <a:off x="854240" y="2680745"/>
            <a:ext cx="636000" cy="349500"/>
          </a:xfrm>
          <a:prstGeom prst="roundRect">
            <a:avLst>
              <a:gd name="adj" fmla="val 18670"/>
            </a:avLst>
          </a:prstGeom>
          <a:solidFill>
            <a:srgbClr val="A4C2F4"/>
          </a:solidFill>
          <a:ln w="9525" cap="flat" cmpd="sng">
            <a:solidFill>
              <a:srgbClr val="BBC2DC"/>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sz="1800"/>
          </a:p>
        </p:txBody>
      </p:sp>
      <p:sp>
        <p:nvSpPr>
          <p:cNvPr id="114" name="Google Shape;114;p25"/>
          <p:cNvSpPr/>
          <p:nvPr/>
        </p:nvSpPr>
        <p:spPr>
          <a:xfrm>
            <a:off x="1038753" y="2732830"/>
            <a:ext cx="267000" cy="24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B3535"/>
              </a:buClr>
              <a:buSzPts val="1500"/>
              <a:buFont typeface="Alexandria"/>
              <a:buNone/>
            </a:pPr>
            <a:r>
              <a:rPr lang="en-GB" sz="1900">
                <a:solidFill>
                  <a:srgbClr val="3B3535"/>
                </a:solidFill>
              </a:rPr>
              <a:t>4</a:t>
            </a:r>
            <a:endParaRPr sz="1900" i="0" u="none" strike="noStrike" cap="none"/>
          </a:p>
        </p:txBody>
      </p:sp>
      <p:sp>
        <p:nvSpPr>
          <p:cNvPr id="115" name="Google Shape;115;p25"/>
          <p:cNvSpPr/>
          <p:nvPr/>
        </p:nvSpPr>
        <p:spPr>
          <a:xfrm>
            <a:off x="1822130" y="2752446"/>
            <a:ext cx="2904000" cy="245400"/>
          </a:xfrm>
          <a:prstGeom prst="rect">
            <a:avLst/>
          </a:prstGeom>
          <a:noFill/>
          <a:ln>
            <a:noFill/>
          </a:ln>
        </p:spPr>
        <p:txBody>
          <a:bodyPr spcFirstLastPara="1" wrap="square" lIns="0" tIns="0" rIns="0" bIns="0" anchor="ctr" anchorCtr="0">
            <a:noAutofit/>
          </a:bodyPr>
          <a:lstStyle/>
          <a:p>
            <a:pPr marL="0" marR="0" lvl="0" indent="0" algn="l" rtl="0">
              <a:lnSpc>
                <a:spcPct val="161290"/>
              </a:lnSpc>
              <a:spcBef>
                <a:spcPts val="0"/>
              </a:spcBef>
              <a:spcAft>
                <a:spcPts val="0"/>
              </a:spcAft>
              <a:buClr>
                <a:srgbClr val="3B3535"/>
              </a:buClr>
              <a:buSzPts val="1000"/>
              <a:buFont typeface="Sora"/>
              <a:buNone/>
            </a:pPr>
            <a:r>
              <a:rPr lang="en-GB">
                <a:solidFill>
                  <a:srgbClr val="3B3535"/>
                </a:solidFill>
              </a:rPr>
              <a:t>Work done on data</a:t>
            </a:r>
            <a:endParaRPr i="0" u="none" strike="noStrike" cap="none"/>
          </a:p>
        </p:txBody>
      </p:sp>
      <p:sp>
        <p:nvSpPr>
          <p:cNvPr id="116" name="Google Shape;116;p25"/>
          <p:cNvSpPr/>
          <p:nvPr/>
        </p:nvSpPr>
        <p:spPr>
          <a:xfrm>
            <a:off x="853864" y="4065735"/>
            <a:ext cx="636000" cy="349500"/>
          </a:xfrm>
          <a:prstGeom prst="roundRect">
            <a:avLst>
              <a:gd name="adj" fmla="val 18670"/>
            </a:avLst>
          </a:prstGeom>
          <a:solidFill>
            <a:srgbClr val="A4C2F4"/>
          </a:solidFill>
          <a:ln w="9525" cap="flat" cmpd="sng">
            <a:solidFill>
              <a:srgbClr val="BBC2DC"/>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sz="1800"/>
          </a:p>
        </p:txBody>
      </p:sp>
      <p:sp>
        <p:nvSpPr>
          <p:cNvPr id="117" name="Google Shape;117;p25"/>
          <p:cNvSpPr/>
          <p:nvPr/>
        </p:nvSpPr>
        <p:spPr>
          <a:xfrm>
            <a:off x="1037593" y="4104220"/>
            <a:ext cx="268800" cy="24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B3535"/>
              </a:buClr>
              <a:buSzPts val="1500"/>
              <a:buFont typeface="Alexandria"/>
              <a:buNone/>
            </a:pPr>
            <a:r>
              <a:rPr lang="en-GB" sz="1900">
                <a:solidFill>
                  <a:srgbClr val="3B3535"/>
                </a:solidFill>
              </a:rPr>
              <a:t>7</a:t>
            </a:r>
            <a:endParaRPr sz="1900" i="0" u="none" strike="noStrike" cap="none"/>
          </a:p>
        </p:txBody>
      </p:sp>
      <p:sp>
        <p:nvSpPr>
          <p:cNvPr id="118" name="Google Shape;118;p25"/>
          <p:cNvSpPr/>
          <p:nvPr/>
        </p:nvSpPr>
        <p:spPr>
          <a:xfrm>
            <a:off x="1822118" y="4122539"/>
            <a:ext cx="2904000" cy="349500"/>
          </a:xfrm>
          <a:prstGeom prst="rect">
            <a:avLst/>
          </a:prstGeom>
          <a:noFill/>
          <a:ln>
            <a:noFill/>
          </a:ln>
        </p:spPr>
        <p:txBody>
          <a:bodyPr spcFirstLastPara="1" wrap="square" lIns="0" tIns="0" rIns="0" bIns="0" anchor="ctr" anchorCtr="0">
            <a:noAutofit/>
          </a:bodyPr>
          <a:lstStyle/>
          <a:p>
            <a:pPr marL="0" lvl="0" indent="0" algn="l" rtl="0">
              <a:lnSpc>
                <a:spcPct val="161290"/>
              </a:lnSpc>
              <a:spcBef>
                <a:spcPts val="0"/>
              </a:spcBef>
              <a:spcAft>
                <a:spcPts val="0"/>
              </a:spcAft>
              <a:buClr>
                <a:srgbClr val="3B3535"/>
              </a:buClr>
              <a:buSzPts val="1000"/>
              <a:buFont typeface="Sora"/>
              <a:buNone/>
            </a:pPr>
            <a:r>
              <a:rPr lang="en-GB">
                <a:solidFill>
                  <a:srgbClr val="3B3535"/>
                </a:solidFill>
              </a:rPr>
              <a:t>Performance comparison</a:t>
            </a:r>
            <a:endParaRPr>
              <a:solidFill>
                <a:srgbClr val="3B3535"/>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p:nvPr/>
        </p:nvSpPr>
        <p:spPr>
          <a:xfrm>
            <a:off x="432650" y="335425"/>
            <a:ext cx="8388000" cy="459900"/>
          </a:xfrm>
          <a:prstGeom prst="rect">
            <a:avLst/>
          </a:prstGeom>
          <a:solidFill>
            <a:srgbClr val="CFE2F3"/>
          </a:solidFill>
          <a:ln>
            <a:noFill/>
          </a:ln>
        </p:spPr>
        <p:txBody>
          <a:bodyPr spcFirstLastPara="1" wrap="square" lIns="0" tIns="0" rIns="0" bIns="0" anchor="ctr" anchorCtr="0">
            <a:noAutofit/>
          </a:bodyPr>
          <a:lstStyle/>
          <a:p>
            <a:pPr marL="0" lvl="0" indent="0" algn="l" rtl="0">
              <a:lnSpc>
                <a:spcPct val="125000"/>
              </a:lnSpc>
              <a:spcBef>
                <a:spcPts val="0"/>
              </a:spcBef>
              <a:spcAft>
                <a:spcPts val="0"/>
              </a:spcAft>
              <a:buClr>
                <a:srgbClr val="F95F88"/>
              </a:buClr>
              <a:buSzPts val="2800"/>
              <a:buFont typeface="Petrona"/>
              <a:buNone/>
            </a:pPr>
            <a:r>
              <a:rPr lang="en-GB" sz="2800" b="1" dirty="0">
                <a:solidFill>
                  <a:schemeClr val="dk1"/>
                </a:solidFill>
                <a:latin typeface="Petrona"/>
                <a:ea typeface="Petrona"/>
                <a:cs typeface="Petrona"/>
                <a:sym typeface="Petrona"/>
              </a:rPr>
              <a:t> </a:t>
            </a:r>
            <a:r>
              <a:rPr lang="en-GB" sz="2800" b="1" dirty="0" smtClean="0">
                <a:solidFill>
                  <a:schemeClr val="dk1"/>
                </a:solidFill>
                <a:latin typeface="Petrona"/>
                <a:ea typeface="Petrona"/>
                <a:cs typeface="Petrona"/>
                <a:sym typeface="Petrona"/>
              </a:rPr>
              <a:t>Result (Arrhythmia)</a:t>
            </a:r>
            <a:endParaRPr sz="2800" b="1" i="0" u="none" strike="noStrike" cap="none">
              <a:solidFill>
                <a:schemeClr val="dk1"/>
              </a:solidFill>
              <a:latin typeface="Times New Roman"/>
              <a:ea typeface="Times New Roman"/>
              <a:cs typeface="Times New Roman"/>
              <a:sym typeface="Times New Roman"/>
            </a:endParaRPr>
          </a:p>
        </p:txBody>
      </p:sp>
      <p:sp>
        <p:nvSpPr>
          <p:cNvPr id="222" name="Google Shape;222;p36"/>
          <p:cNvSpPr txBox="1"/>
          <p:nvPr/>
        </p:nvSpPr>
        <p:spPr>
          <a:xfrm>
            <a:off x="268700" y="905875"/>
            <a:ext cx="5903400" cy="41994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200"/>
              </a:spcBef>
              <a:spcAft>
                <a:spcPts val="1200"/>
              </a:spcAft>
              <a:buNone/>
            </a:pPr>
            <a:endParaRPr sz="1300" b="1">
              <a:solidFill>
                <a:schemeClr val="dk1"/>
              </a:solidFill>
            </a:endParaRPr>
          </a:p>
        </p:txBody>
      </p:sp>
      <p:pic>
        <p:nvPicPr>
          <p:cNvPr id="1027" name="Picture 3"/>
          <p:cNvPicPr>
            <a:picLocks noChangeAspect="1" noChangeArrowheads="1"/>
          </p:cNvPicPr>
          <p:nvPr/>
        </p:nvPicPr>
        <p:blipFill>
          <a:blip r:embed="rId3"/>
          <a:srcRect/>
          <a:stretch>
            <a:fillRect/>
          </a:stretch>
        </p:blipFill>
        <p:spPr bwMode="auto">
          <a:xfrm>
            <a:off x="543993" y="1183902"/>
            <a:ext cx="8277081" cy="33679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p:nvPr/>
        </p:nvSpPr>
        <p:spPr>
          <a:xfrm>
            <a:off x="432650" y="335425"/>
            <a:ext cx="8388000" cy="459900"/>
          </a:xfrm>
          <a:prstGeom prst="rect">
            <a:avLst/>
          </a:prstGeom>
          <a:solidFill>
            <a:srgbClr val="CFE2F3"/>
          </a:solidFill>
          <a:ln>
            <a:noFill/>
          </a:ln>
        </p:spPr>
        <p:txBody>
          <a:bodyPr spcFirstLastPara="1" wrap="square" lIns="0" tIns="0" rIns="0" bIns="0" anchor="ctr" anchorCtr="0">
            <a:noAutofit/>
          </a:bodyPr>
          <a:lstStyle/>
          <a:p>
            <a:pPr marL="0" lvl="0" indent="0" algn="l" rtl="0">
              <a:lnSpc>
                <a:spcPct val="125000"/>
              </a:lnSpc>
              <a:spcBef>
                <a:spcPts val="0"/>
              </a:spcBef>
              <a:spcAft>
                <a:spcPts val="0"/>
              </a:spcAft>
              <a:buClr>
                <a:srgbClr val="F95F88"/>
              </a:buClr>
              <a:buSzPts val="2800"/>
              <a:buFont typeface="Petrona"/>
              <a:buNone/>
            </a:pPr>
            <a:r>
              <a:rPr lang="en-GB" sz="2800" b="1">
                <a:solidFill>
                  <a:schemeClr val="dk1"/>
                </a:solidFill>
                <a:latin typeface="Petrona"/>
                <a:ea typeface="Petrona"/>
                <a:cs typeface="Petrona"/>
                <a:sym typeface="Petrona"/>
              </a:rPr>
              <a:t> Future plans</a:t>
            </a:r>
            <a:endParaRPr sz="2800" b="1" i="0" u="none" strike="noStrike" cap="none">
              <a:solidFill>
                <a:schemeClr val="dk1"/>
              </a:solidFill>
              <a:latin typeface="Times New Roman"/>
              <a:ea typeface="Times New Roman"/>
              <a:cs typeface="Times New Roman"/>
              <a:sym typeface="Times New Roman"/>
            </a:endParaRPr>
          </a:p>
        </p:txBody>
      </p:sp>
      <p:sp>
        <p:nvSpPr>
          <p:cNvPr id="231" name="Google Shape;231;p37"/>
          <p:cNvSpPr txBox="1"/>
          <p:nvPr/>
        </p:nvSpPr>
        <p:spPr>
          <a:xfrm>
            <a:off x="268700" y="905875"/>
            <a:ext cx="5903400" cy="41994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200"/>
              </a:spcBef>
              <a:spcAft>
                <a:spcPts val="1200"/>
              </a:spcAft>
              <a:buNone/>
            </a:pPr>
            <a:endParaRPr sz="1300" b="1">
              <a:solidFill>
                <a:schemeClr val="dk1"/>
              </a:solidFill>
            </a:endParaRPr>
          </a:p>
        </p:txBody>
      </p:sp>
      <p:sp>
        <p:nvSpPr>
          <p:cNvPr id="232" name="Google Shape;232;p37"/>
          <p:cNvSpPr txBox="1"/>
          <p:nvPr/>
        </p:nvSpPr>
        <p:spPr>
          <a:xfrm>
            <a:off x="437575" y="951925"/>
            <a:ext cx="8388000" cy="34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t>Dataset Expansion</a:t>
            </a:r>
            <a:endParaRPr sz="1100" b="1"/>
          </a:p>
          <a:p>
            <a:pPr marL="0" lvl="0" indent="0" algn="l" rtl="0">
              <a:spcBef>
                <a:spcPts val="0"/>
              </a:spcBef>
              <a:spcAft>
                <a:spcPts val="0"/>
              </a:spcAft>
              <a:buClr>
                <a:schemeClr val="dk1"/>
              </a:buClr>
              <a:buSzPts val="1100"/>
              <a:buFont typeface="Arial"/>
              <a:buNone/>
            </a:pPr>
            <a:endParaRPr sz="1100"/>
          </a:p>
          <a:p>
            <a:pPr marL="457200" lvl="0" indent="-298450" algn="l" rtl="0">
              <a:spcBef>
                <a:spcPts val="0"/>
              </a:spcBef>
              <a:spcAft>
                <a:spcPts val="0"/>
              </a:spcAft>
              <a:buSzPts val="1100"/>
              <a:buChar char="●"/>
            </a:pPr>
            <a:r>
              <a:rPr lang="en-GB" sz="1100"/>
              <a:t>Collect and incorporate larger and more diverse datasets from multiple sources to improve model</a:t>
            </a:r>
            <a:endParaRPr sz="1100"/>
          </a:p>
          <a:p>
            <a:pPr marL="0" lvl="0" indent="457200" algn="l" rtl="0">
              <a:spcBef>
                <a:spcPts val="0"/>
              </a:spcBef>
              <a:spcAft>
                <a:spcPts val="0"/>
              </a:spcAft>
              <a:buNone/>
            </a:pPr>
            <a:r>
              <a:rPr lang="en-GB" sz="1100"/>
              <a:t>generalization.</a:t>
            </a:r>
            <a:endParaRPr sz="1100"/>
          </a:p>
          <a:p>
            <a:pPr marL="0" lvl="0" indent="457200" algn="l" rtl="0">
              <a:spcBef>
                <a:spcPts val="0"/>
              </a:spcBef>
              <a:spcAft>
                <a:spcPts val="0"/>
              </a:spcAft>
              <a:buNone/>
            </a:pPr>
            <a:endParaRPr sz="1100"/>
          </a:p>
          <a:p>
            <a:pPr marL="0" lvl="0" indent="0" algn="l" rtl="0">
              <a:spcBef>
                <a:spcPts val="0"/>
              </a:spcBef>
              <a:spcAft>
                <a:spcPts val="0"/>
              </a:spcAft>
              <a:buNone/>
            </a:pPr>
            <a:r>
              <a:rPr lang="en-GB" sz="1100" b="1"/>
              <a:t>Model Optimization &amp; Enhancement</a:t>
            </a:r>
            <a:endParaRPr sz="1100" b="1"/>
          </a:p>
          <a:p>
            <a:pPr marL="0" lvl="0" indent="0" algn="l" rtl="0">
              <a:spcBef>
                <a:spcPts val="0"/>
              </a:spcBef>
              <a:spcAft>
                <a:spcPts val="0"/>
              </a:spcAft>
              <a:buClr>
                <a:schemeClr val="dk1"/>
              </a:buClr>
              <a:buSzPts val="1100"/>
              <a:buFont typeface="Arial"/>
              <a:buNone/>
            </a:pPr>
            <a:endParaRPr sz="1100"/>
          </a:p>
          <a:p>
            <a:pPr marL="457200" lvl="0" indent="-298450" algn="l" rtl="0">
              <a:spcBef>
                <a:spcPts val="0"/>
              </a:spcBef>
              <a:spcAft>
                <a:spcPts val="0"/>
              </a:spcAft>
              <a:buSzPts val="1100"/>
              <a:buChar char="●"/>
            </a:pPr>
            <a:r>
              <a:rPr lang="en-GB" sz="1100"/>
              <a:t>Reduce false positives and false negatives by refining feature engineering techniques.</a:t>
            </a:r>
            <a:endParaRPr sz="1100"/>
          </a:p>
          <a:p>
            <a:pPr marL="457200" lvl="0" indent="0" algn="l" rtl="0">
              <a:spcBef>
                <a:spcPts val="0"/>
              </a:spcBef>
              <a:spcAft>
                <a:spcPts val="0"/>
              </a:spcAft>
              <a:buNone/>
            </a:pPr>
            <a:endParaRPr sz="1100"/>
          </a:p>
          <a:p>
            <a:pPr marL="0" lvl="0" indent="0" algn="l" rtl="0">
              <a:spcBef>
                <a:spcPts val="0"/>
              </a:spcBef>
              <a:spcAft>
                <a:spcPts val="0"/>
              </a:spcAft>
              <a:buNone/>
            </a:pPr>
            <a:r>
              <a:rPr lang="en-GB" sz="1100" b="1"/>
              <a:t>Real-Time Deployment &amp; API Integration</a:t>
            </a:r>
            <a:endParaRPr sz="1100" b="1"/>
          </a:p>
          <a:p>
            <a:pPr marL="0" lvl="0" indent="0" algn="l" rtl="0">
              <a:spcBef>
                <a:spcPts val="0"/>
              </a:spcBef>
              <a:spcAft>
                <a:spcPts val="0"/>
              </a:spcAft>
              <a:buClr>
                <a:schemeClr val="dk1"/>
              </a:buClr>
              <a:buSzPts val="1100"/>
              <a:buFont typeface="Arial"/>
              <a:buNone/>
            </a:pPr>
            <a:endParaRPr sz="1100"/>
          </a:p>
          <a:p>
            <a:pPr marL="457200" lvl="0" indent="-298450" algn="l" rtl="0">
              <a:spcBef>
                <a:spcPts val="0"/>
              </a:spcBef>
              <a:spcAft>
                <a:spcPts val="0"/>
              </a:spcAft>
              <a:buSzPts val="1100"/>
              <a:buChar char="●"/>
            </a:pPr>
            <a:r>
              <a:rPr lang="en-GB" sz="1100"/>
              <a:t>Develop an API to integrate the prediction model into existing electronic health record (EHR) systems for</a:t>
            </a:r>
            <a:endParaRPr sz="1100"/>
          </a:p>
          <a:p>
            <a:pPr marL="0" lvl="0" indent="457200" algn="l" rtl="0">
              <a:spcBef>
                <a:spcPts val="0"/>
              </a:spcBef>
              <a:spcAft>
                <a:spcPts val="0"/>
              </a:spcAft>
              <a:buNone/>
            </a:pPr>
            <a:r>
              <a:rPr lang="en-GB" sz="1100"/>
              <a:t>seamless use in hospitals and clinics.</a:t>
            </a:r>
            <a:endParaRPr sz="1100"/>
          </a:p>
          <a:p>
            <a:pPr marL="0" lvl="0" indent="457200" algn="l" rtl="0">
              <a:spcBef>
                <a:spcPts val="0"/>
              </a:spcBef>
              <a:spcAft>
                <a:spcPts val="0"/>
              </a:spcAft>
              <a:buClr>
                <a:schemeClr val="dk1"/>
              </a:buClr>
              <a:buSzPts val="1100"/>
              <a:buFont typeface="Arial"/>
              <a:buNone/>
            </a:pPr>
            <a:endParaRPr sz="1100"/>
          </a:p>
          <a:p>
            <a:pPr marL="457200" lvl="0" indent="-298450" algn="l" rtl="0">
              <a:spcBef>
                <a:spcPts val="0"/>
              </a:spcBef>
              <a:spcAft>
                <a:spcPts val="0"/>
              </a:spcAft>
              <a:buSzPts val="1100"/>
              <a:buChar char="●"/>
            </a:pPr>
            <a:r>
              <a:rPr lang="en-GB" sz="1100"/>
              <a:t>Optimize the model for real-time processing to provide instant results to medical practitioners.</a:t>
            </a:r>
            <a:endParaRPr sz="1100"/>
          </a:p>
          <a:p>
            <a:pPr marL="457200" lvl="0" indent="0" algn="l" rtl="0">
              <a:spcBef>
                <a:spcPts val="0"/>
              </a:spcBef>
              <a:spcAft>
                <a:spcPts val="0"/>
              </a:spcAft>
              <a:buNone/>
            </a:pPr>
            <a:endParaRPr sz="1100"/>
          </a:p>
          <a:p>
            <a:pPr marL="0" lvl="0" indent="0" algn="l" rtl="0">
              <a:spcBef>
                <a:spcPts val="0"/>
              </a:spcBef>
              <a:spcAft>
                <a:spcPts val="0"/>
              </a:spcAft>
              <a:buNone/>
            </a:pPr>
            <a:r>
              <a:rPr lang="en-GB" sz="1100" b="1"/>
              <a:t>Cloud &amp; Mobile Integration</a:t>
            </a:r>
            <a:endParaRPr sz="1100" b="1"/>
          </a:p>
          <a:p>
            <a:pPr marL="0" lvl="0" indent="0" algn="l" rtl="0">
              <a:spcBef>
                <a:spcPts val="0"/>
              </a:spcBef>
              <a:spcAft>
                <a:spcPts val="0"/>
              </a:spcAft>
              <a:buClr>
                <a:schemeClr val="dk1"/>
              </a:buClr>
              <a:buSzPts val="1100"/>
              <a:buFont typeface="Arial"/>
              <a:buNone/>
            </a:pPr>
            <a:endParaRPr sz="1100"/>
          </a:p>
          <a:p>
            <a:pPr marL="457200" lvl="0" indent="-298450" algn="l" rtl="0">
              <a:spcBef>
                <a:spcPts val="0"/>
              </a:spcBef>
              <a:spcAft>
                <a:spcPts val="0"/>
              </a:spcAft>
              <a:buSzPts val="1100"/>
              <a:buChar char="●"/>
            </a:pPr>
            <a:r>
              <a:rPr lang="en-GB" sz="1100"/>
              <a:t>Deploy the system on cloud platforms like AWS, Google Cloud, or Azure for remote accessibility.</a:t>
            </a:r>
            <a:endParaRPr sz="1100"/>
          </a:p>
          <a:p>
            <a:pPr marL="457200" lvl="0" indent="0" algn="l" rtl="0">
              <a:spcBef>
                <a:spcPts val="0"/>
              </a:spcBef>
              <a:spcAft>
                <a:spcPts val="0"/>
              </a:spcAft>
              <a:buNone/>
            </a:pPr>
            <a:endParaRPr sz="1100"/>
          </a:p>
          <a:p>
            <a:pPr marL="457200" lvl="0" indent="-298450" algn="l" rtl="0">
              <a:spcBef>
                <a:spcPts val="0"/>
              </a:spcBef>
              <a:spcAft>
                <a:spcPts val="0"/>
              </a:spcAft>
              <a:buSzPts val="1100"/>
              <a:buChar char="●"/>
            </a:pPr>
            <a:r>
              <a:rPr lang="en-GB" sz="1100"/>
              <a:t>Develop a mobile-friendly version to allow patients and healthcare providers to access predictions from</a:t>
            </a:r>
            <a:endParaRPr sz="1100"/>
          </a:p>
          <a:p>
            <a:pPr marL="0" lvl="0" indent="457200" algn="l" rtl="0">
              <a:spcBef>
                <a:spcPts val="0"/>
              </a:spcBef>
              <a:spcAft>
                <a:spcPts val="0"/>
              </a:spcAft>
              <a:buClr>
                <a:schemeClr val="dk1"/>
              </a:buClr>
              <a:buSzPts val="1100"/>
              <a:buFont typeface="Arial"/>
              <a:buNone/>
            </a:pPr>
            <a:r>
              <a:rPr lang="en-GB" sz="1100"/>
              <a:t>anywhere.</a:t>
            </a:r>
            <a:endParaRPr sz="1100"/>
          </a:p>
          <a:p>
            <a:pPr marL="0" lvl="0" indent="0" algn="l" rtl="0">
              <a:spcBef>
                <a:spcPts val="0"/>
              </a:spcBef>
              <a:spcAft>
                <a:spcPts val="0"/>
              </a:spcAft>
              <a:buNone/>
            </a:pPr>
            <a:endParaRPr sz="11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38" descr="preencoded.png"/>
          <p:cNvPicPr preferRelativeResize="0"/>
          <p:nvPr/>
        </p:nvPicPr>
        <p:blipFill rotWithShape="1">
          <a:blip r:embed="rId3">
            <a:alphaModFix/>
          </a:blip>
          <a:srcRect/>
          <a:stretch/>
        </p:blipFill>
        <p:spPr>
          <a:xfrm>
            <a:off x="5715000" y="0"/>
            <a:ext cx="3429000" cy="5143500"/>
          </a:xfrm>
          <a:prstGeom prst="rect">
            <a:avLst/>
          </a:prstGeom>
          <a:noFill/>
          <a:ln>
            <a:noFill/>
          </a:ln>
        </p:spPr>
      </p:pic>
      <p:pic>
        <p:nvPicPr>
          <p:cNvPr id="239" name="Google Shape;239;p38" descr="preencoded.png"/>
          <p:cNvPicPr preferRelativeResize="0"/>
          <p:nvPr/>
        </p:nvPicPr>
        <p:blipFill rotWithShape="1">
          <a:blip r:embed="rId4">
            <a:alphaModFix/>
          </a:blip>
          <a:srcRect/>
          <a:stretch/>
        </p:blipFill>
        <p:spPr>
          <a:xfrm>
            <a:off x="5884218" y="1541562"/>
            <a:ext cx="3090566" cy="2060376"/>
          </a:xfrm>
          <a:prstGeom prst="rect">
            <a:avLst/>
          </a:prstGeom>
          <a:noFill/>
          <a:ln>
            <a:noFill/>
          </a:ln>
        </p:spPr>
      </p:pic>
      <p:sp>
        <p:nvSpPr>
          <p:cNvPr id="240" name="Google Shape;240;p38"/>
          <p:cNvSpPr/>
          <p:nvPr/>
        </p:nvSpPr>
        <p:spPr>
          <a:xfrm>
            <a:off x="245350" y="144800"/>
            <a:ext cx="5279400" cy="538200"/>
          </a:xfrm>
          <a:prstGeom prst="rect">
            <a:avLst/>
          </a:prstGeom>
          <a:solidFill>
            <a:srgbClr val="C9DAF8"/>
          </a:solidFill>
          <a:ln>
            <a:noFill/>
          </a:ln>
        </p:spPr>
        <p:txBody>
          <a:bodyPr spcFirstLastPara="1" wrap="square" lIns="0" tIns="0" rIns="0" bIns="0" anchor="t" anchorCtr="0">
            <a:noAutofit/>
          </a:bodyPr>
          <a:lstStyle/>
          <a:p>
            <a:pPr marL="0" marR="0" lvl="0" indent="0" algn="l" rtl="0">
              <a:lnSpc>
                <a:spcPct val="125842"/>
              </a:lnSpc>
              <a:spcBef>
                <a:spcPts val="0"/>
              </a:spcBef>
              <a:spcAft>
                <a:spcPts val="0"/>
              </a:spcAft>
              <a:buClr>
                <a:srgbClr val="1F1E1E"/>
              </a:buClr>
              <a:buSzPts val="2800"/>
              <a:buFont typeface="Alexandria"/>
              <a:buNone/>
            </a:pPr>
            <a:r>
              <a:rPr lang="en-GB" sz="3200" b="1">
                <a:solidFill>
                  <a:srgbClr val="1F1E1E"/>
                </a:solidFill>
                <a:latin typeface="Times New Roman"/>
                <a:ea typeface="Times New Roman"/>
                <a:cs typeface="Times New Roman"/>
                <a:sym typeface="Times New Roman"/>
              </a:rPr>
              <a:t> </a:t>
            </a:r>
            <a:r>
              <a:rPr lang="en-GB" sz="3200" b="1" i="0" u="none" strike="noStrike" cap="none">
                <a:solidFill>
                  <a:srgbClr val="1F1E1E"/>
                </a:solidFill>
                <a:latin typeface="Times New Roman"/>
                <a:ea typeface="Times New Roman"/>
                <a:cs typeface="Times New Roman"/>
                <a:sym typeface="Times New Roman"/>
              </a:rPr>
              <a:t>Conclusion </a:t>
            </a:r>
            <a:endParaRPr sz="3200" b="1" i="0" u="none" strike="noStrike" cap="none">
              <a:latin typeface="Times New Roman"/>
              <a:ea typeface="Times New Roman"/>
              <a:cs typeface="Times New Roman"/>
              <a:sym typeface="Times New Roman"/>
            </a:endParaRPr>
          </a:p>
        </p:txBody>
      </p:sp>
      <p:sp>
        <p:nvSpPr>
          <p:cNvPr id="241" name="Google Shape;241;p38"/>
          <p:cNvSpPr txBox="1"/>
          <p:nvPr/>
        </p:nvSpPr>
        <p:spPr>
          <a:xfrm>
            <a:off x="145500" y="899375"/>
            <a:ext cx="5440500" cy="4074000"/>
          </a:xfrm>
          <a:prstGeom prst="rect">
            <a:avLst/>
          </a:prstGeom>
          <a:noFill/>
          <a:ln>
            <a:noFill/>
          </a:ln>
        </p:spPr>
        <p:txBody>
          <a:bodyPr spcFirstLastPara="1" wrap="square" lIns="91425" tIns="91425" rIns="91425" bIns="91425" anchor="t" anchorCtr="0">
            <a:noAutofit/>
          </a:bodyPr>
          <a:lstStyle/>
          <a:p>
            <a:pPr marL="228600" indent="-228600">
              <a:buFont typeface="Arial" pitchFamily="34" charset="0"/>
              <a:buChar char="•"/>
            </a:pPr>
            <a:r>
              <a:rPr lang="en-US" sz="1100" dirty="0" smtClean="0"/>
              <a:t>The Heart Disease Prediction System (for CAD and Arrhythmia) demonstrates the power of AI in non-invasive, cost-effective, and efficient early detection of cardiovascular diseases. </a:t>
            </a:r>
          </a:p>
          <a:p>
            <a:pPr marL="228600" indent="-228600">
              <a:buFont typeface="Arial" pitchFamily="34" charset="0"/>
              <a:buChar char="•"/>
            </a:pPr>
            <a:r>
              <a:rPr lang="en-US" sz="1100" dirty="0" smtClean="0"/>
              <a:t>Machine Learning models improve diagnostic accuracy and enable timely interventions, reducing the risk of heart attacks, arrhythmias, and sudden cardiac death. </a:t>
            </a:r>
          </a:p>
          <a:p>
            <a:pPr marL="228600" indent="-228600">
              <a:buFont typeface="Arial" pitchFamily="34" charset="0"/>
              <a:buChar char="•"/>
            </a:pPr>
            <a:r>
              <a:rPr lang="en-US" sz="1100" dirty="0" smtClean="0"/>
              <a:t> Advanced techniques like feature engineering, </a:t>
            </a:r>
            <a:r>
              <a:rPr lang="en-US" sz="1100" dirty="0" err="1" smtClean="0"/>
              <a:t>hyperparameter</a:t>
            </a:r>
            <a:r>
              <a:rPr lang="en-US" sz="1100" dirty="0" smtClean="0"/>
              <a:t> tuning, and cross-validation enhance model performance. </a:t>
            </a:r>
          </a:p>
          <a:p>
            <a:pPr marL="228600" indent="-228600">
              <a:buFont typeface="Arial" pitchFamily="34" charset="0"/>
              <a:buChar char="•"/>
            </a:pPr>
            <a:r>
              <a:rPr lang="en-US" sz="1100" dirty="0" smtClean="0"/>
              <a:t>Evaluation metrics like accuracy, precision, recall, and AUC-ROC ensure model reliability. </a:t>
            </a:r>
          </a:p>
          <a:p>
            <a:pPr marL="228600" indent="-228600">
              <a:buFont typeface="Arial" pitchFamily="34" charset="0"/>
              <a:buChar char="•"/>
            </a:pPr>
            <a:r>
              <a:rPr lang="en-US" sz="1100" dirty="0" smtClean="0"/>
              <a:t>The system offers a user-friendly web-based interface for clinicians to input patient data and receive real-time risk predictions. </a:t>
            </a:r>
          </a:p>
          <a:p>
            <a:pPr marL="228600" indent="-228600">
              <a:buFont typeface="Arial" pitchFamily="34" charset="0"/>
              <a:buChar char="•"/>
            </a:pPr>
            <a:r>
              <a:rPr lang="en-US" sz="1100" dirty="0" smtClean="0"/>
              <a:t>Intuitive visualizations and interpretability support better clinical decision-making. </a:t>
            </a:r>
          </a:p>
          <a:p>
            <a:pPr marL="228600" indent="-228600">
              <a:buFont typeface="Arial" pitchFamily="34" charset="0"/>
              <a:buChar char="•"/>
            </a:pPr>
            <a:r>
              <a:rPr lang="en-US" sz="1100" dirty="0" smtClean="0"/>
              <a:t>This approach reduces hospitalizations, healthcare costs, and promotes personalized treatment strategies. </a:t>
            </a:r>
          </a:p>
          <a:p>
            <a:pPr marL="228600" indent="-228600">
              <a:buFont typeface="Arial" pitchFamily="34" charset="0"/>
              <a:buChar char="•"/>
            </a:pPr>
            <a:r>
              <a:rPr lang="en-US" sz="1100" dirty="0" smtClean="0"/>
              <a:t>Encourages AI adoption in clinical settings for cardiovascular care. </a:t>
            </a:r>
          </a:p>
          <a:p>
            <a:pPr marL="228600" indent="-228600">
              <a:buFont typeface="Arial" pitchFamily="34" charset="0"/>
              <a:buChar char="•"/>
            </a:pPr>
            <a:r>
              <a:rPr lang="en-US" sz="1100" dirty="0" smtClean="0"/>
              <a:t>Future improvements include:</a:t>
            </a:r>
          </a:p>
          <a:p>
            <a:pPr marL="228600" indent="-228600">
              <a:buFont typeface="Arial" pitchFamily="34" charset="0"/>
              <a:buChar char="•"/>
            </a:pPr>
            <a:r>
              <a:rPr lang="en-US" sz="1100" dirty="0" smtClean="0"/>
              <a:t>Expanding the dataset for better generalization.</a:t>
            </a:r>
          </a:p>
          <a:p>
            <a:pPr marL="228600" indent="-228600">
              <a:buFont typeface="Arial" pitchFamily="34" charset="0"/>
              <a:buChar char="•"/>
            </a:pPr>
            <a:r>
              <a:rPr lang="en-US" sz="1100" dirty="0" smtClean="0"/>
              <a:t>Integrating Explainable AI (XAI) for transparency.</a:t>
            </a:r>
          </a:p>
          <a:p>
            <a:pPr marL="228600" indent="-228600">
              <a:buFont typeface="Arial" pitchFamily="34" charset="0"/>
              <a:buChar char="•"/>
            </a:pPr>
            <a:r>
              <a:rPr lang="en-US" sz="1100" dirty="0" smtClean="0"/>
              <a:t>Deploying cloud-based solutions for broader accessibility. </a:t>
            </a:r>
          </a:p>
          <a:p>
            <a:pPr marL="228600" indent="-228600">
              <a:buFont typeface="Arial" pitchFamily="34" charset="0"/>
              <a:buChar char="•"/>
            </a:pPr>
            <a:r>
              <a:rPr lang="en-US" sz="1100" dirty="0" smtClean="0"/>
              <a:t>Overall, this system marks a significant step toward AI-powered, personalized healthcare for the early detection and management of both CAD and Arrhythmia.</a:t>
            </a:r>
            <a:endParaRPr lang="en-US" sz="11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9"/>
          <p:cNvSpPr/>
          <p:nvPr/>
        </p:nvSpPr>
        <p:spPr>
          <a:xfrm>
            <a:off x="432650" y="335425"/>
            <a:ext cx="8388000" cy="459900"/>
          </a:xfrm>
          <a:prstGeom prst="rect">
            <a:avLst/>
          </a:prstGeom>
          <a:solidFill>
            <a:srgbClr val="CFE2F3"/>
          </a:solidFill>
          <a:ln>
            <a:noFill/>
          </a:ln>
        </p:spPr>
        <p:txBody>
          <a:bodyPr spcFirstLastPara="1" wrap="square" lIns="0" tIns="0" rIns="0" bIns="0" anchor="ctr" anchorCtr="0">
            <a:noAutofit/>
          </a:bodyPr>
          <a:lstStyle/>
          <a:p>
            <a:pPr marL="0" lvl="0" indent="0" algn="l" rtl="0">
              <a:lnSpc>
                <a:spcPct val="125000"/>
              </a:lnSpc>
              <a:spcBef>
                <a:spcPts val="0"/>
              </a:spcBef>
              <a:spcAft>
                <a:spcPts val="0"/>
              </a:spcAft>
              <a:buClr>
                <a:srgbClr val="F95F88"/>
              </a:buClr>
              <a:buSzPts val="2800"/>
              <a:buFont typeface="Petrona"/>
              <a:buNone/>
            </a:pPr>
            <a:r>
              <a:rPr lang="en-GB" sz="2800" b="1">
                <a:solidFill>
                  <a:schemeClr val="dk1"/>
                </a:solidFill>
                <a:latin typeface="Petrona"/>
                <a:ea typeface="Petrona"/>
                <a:cs typeface="Petrona"/>
                <a:sym typeface="Petrona"/>
              </a:rPr>
              <a:t> References</a:t>
            </a:r>
            <a:endParaRPr sz="2800" b="1" i="0" u="none" strike="noStrike" cap="none">
              <a:solidFill>
                <a:schemeClr val="dk1"/>
              </a:solidFill>
              <a:latin typeface="Times New Roman"/>
              <a:ea typeface="Times New Roman"/>
              <a:cs typeface="Times New Roman"/>
              <a:sym typeface="Times New Roman"/>
            </a:endParaRPr>
          </a:p>
        </p:txBody>
      </p:sp>
      <p:sp>
        <p:nvSpPr>
          <p:cNvPr id="247" name="Google Shape;247;p39"/>
          <p:cNvSpPr txBox="1"/>
          <p:nvPr/>
        </p:nvSpPr>
        <p:spPr>
          <a:xfrm>
            <a:off x="268700" y="905875"/>
            <a:ext cx="5903400" cy="41994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200"/>
              </a:spcBef>
              <a:spcAft>
                <a:spcPts val="1200"/>
              </a:spcAft>
              <a:buNone/>
            </a:pPr>
            <a:endParaRPr sz="1300" b="1">
              <a:solidFill>
                <a:schemeClr val="dk1"/>
              </a:solidFill>
            </a:endParaRPr>
          </a:p>
        </p:txBody>
      </p:sp>
      <p:sp>
        <p:nvSpPr>
          <p:cNvPr id="248" name="Google Shape;248;p39"/>
          <p:cNvSpPr txBox="1"/>
          <p:nvPr/>
        </p:nvSpPr>
        <p:spPr>
          <a:xfrm>
            <a:off x="437575" y="951925"/>
            <a:ext cx="8388000" cy="342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100" dirty="0"/>
              <a:t>1. </a:t>
            </a:r>
            <a:r>
              <a:rPr lang="en-GB" sz="1100" dirty="0" err="1"/>
              <a:t>Saeedbakhsh</a:t>
            </a:r>
            <a:r>
              <a:rPr lang="en-GB" sz="1100" dirty="0"/>
              <a:t>, S., </a:t>
            </a:r>
            <a:r>
              <a:rPr lang="en-GB" sz="1100" dirty="0" err="1"/>
              <a:t>Sattari</a:t>
            </a:r>
            <a:r>
              <a:rPr lang="en-GB" sz="1100" dirty="0"/>
              <a:t>, M., </a:t>
            </a:r>
            <a:r>
              <a:rPr lang="en-GB" sz="1100" dirty="0" err="1"/>
              <a:t>Mohammadi</a:t>
            </a:r>
            <a:r>
              <a:rPr lang="en-GB" sz="1100" dirty="0"/>
              <a:t>, M., </a:t>
            </a:r>
            <a:r>
              <a:rPr lang="en-GB" sz="1100" dirty="0" err="1"/>
              <a:t>Najafian</a:t>
            </a:r>
            <a:r>
              <a:rPr lang="en-GB" sz="1100" dirty="0"/>
              <a:t>, J., &amp; </a:t>
            </a:r>
            <a:r>
              <a:rPr lang="en-GB" sz="1100" dirty="0" err="1"/>
              <a:t>Mohammadi</a:t>
            </a:r>
            <a:r>
              <a:rPr lang="en-GB" sz="1100" dirty="0"/>
              <a:t>, F. (2023). Diagnosis of</a:t>
            </a:r>
            <a:endParaRPr sz="1100"/>
          </a:p>
          <a:p>
            <a:pPr marL="0" lvl="0" indent="0" algn="l" rtl="0">
              <a:spcBef>
                <a:spcPts val="0"/>
              </a:spcBef>
              <a:spcAft>
                <a:spcPts val="0"/>
              </a:spcAft>
              <a:buClr>
                <a:schemeClr val="dk1"/>
              </a:buClr>
              <a:buSzPts val="1100"/>
              <a:buFont typeface="Arial"/>
              <a:buNone/>
            </a:pPr>
            <a:r>
              <a:rPr lang="en-GB" sz="1100" dirty="0"/>
              <a:t>coronary artery disease based on machine learning algorithms support vector machine, artificial neural</a:t>
            </a:r>
            <a:endParaRPr sz="1100"/>
          </a:p>
          <a:p>
            <a:pPr marL="0" lvl="0" indent="0" algn="l" rtl="0">
              <a:spcBef>
                <a:spcPts val="0"/>
              </a:spcBef>
              <a:spcAft>
                <a:spcPts val="0"/>
              </a:spcAft>
              <a:buClr>
                <a:schemeClr val="dk1"/>
              </a:buClr>
              <a:buSzPts val="1100"/>
              <a:buFont typeface="Arial"/>
              <a:buNone/>
            </a:pPr>
            <a:r>
              <a:rPr lang="en-GB" sz="1100" dirty="0"/>
              <a:t>network, and random forest. Advanced Biomedical Research, 12(1).</a:t>
            </a:r>
            <a:endParaRPr sz="1100"/>
          </a:p>
          <a:p>
            <a:pPr marL="0" lvl="0" indent="0" algn="l" rtl="0">
              <a:spcBef>
                <a:spcPts val="0"/>
              </a:spcBef>
              <a:spcAft>
                <a:spcPts val="0"/>
              </a:spcAft>
              <a:buNone/>
            </a:pPr>
            <a:r>
              <a:rPr lang="en-GB" sz="1100" u="sng" dirty="0">
                <a:solidFill>
                  <a:schemeClr val="hlink"/>
                </a:solidFill>
                <a:hlinkClick r:id="rId3"/>
              </a:rPr>
              <a:t>https://doi.org/10.4103/abr.abr_383_21</a:t>
            </a:r>
            <a:endParaRPr sz="1100"/>
          </a:p>
          <a:p>
            <a:pPr marL="0" lvl="0" indent="0" algn="ctr" rtl="0">
              <a:spcBef>
                <a:spcPts val="0"/>
              </a:spcBef>
              <a:spcAft>
                <a:spcPts val="0"/>
              </a:spcAft>
              <a:buClr>
                <a:schemeClr val="dk1"/>
              </a:buClr>
              <a:buSzPts val="1100"/>
              <a:buFont typeface="Arial"/>
              <a:buNone/>
            </a:pPr>
            <a:endParaRPr sz="1100"/>
          </a:p>
          <a:p>
            <a:pPr marL="0" lvl="0" indent="0" algn="l" rtl="0">
              <a:spcBef>
                <a:spcPts val="0"/>
              </a:spcBef>
              <a:spcAft>
                <a:spcPts val="0"/>
              </a:spcAft>
              <a:buClr>
                <a:schemeClr val="dk1"/>
              </a:buClr>
              <a:buSzPts val="1100"/>
              <a:buFont typeface="Arial"/>
              <a:buNone/>
            </a:pPr>
            <a:r>
              <a:rPr lang="en-GB" sz="1100" dirty="0"/>
              <a:t>2. </a:t>
            </a:r>
            <a:r>
              <a:rPr lang="en-GB" sz="1100" dirty="0" err="1"/>
              <a:t>Vishnuvardhan</a:t>
            </a:r>
            <a:r>
              <a:rPr lang="en-GB" sz="1100" dirty="0"/>
              <a:t>, T., &amp; Rama, A. (2023). Comparison of Accuracy Rate in Prediction of Cardiovascular</a:t>
            </a:r>
            <a:endParaRPr sz="1100"/>
          </a:p>
          <a:p>
            <a:pPr marL="0" lvl="0" indent="0" algn="l" rtl="0">
              <a:spcBef>
                <a:spcPts val="0"/>
              </a:spcBef>
              <a:spcAft>
                <a:spcPts val="0"/>
              </a:spcAft>
              <a:buClr>
                <a:schemeClr val="dk1"/>
              </a:buClr>
              <a:buSzPts val="1100"/>
              <a:buFont typeface="Arial"/>
              <a:buNone/>
            </a:pPr>
            <a:r>
              <a:rPr lang="en-GB" sz="1100" dirty="0"/>
              <a:t>Disease using Random Forest with </a:t>
            </a:r>
            <a:r>
              <a:rPr lang="en-GB" sz="1100" dirty="0" smtClean="0"/>
              <a:t>Logistic </a:t>
            </a:r>
            <a:r>
              <a:rPr lang="en-GB" sz="1100" dirty="0"/>
              <a:t>Regression. </a:t>
            </a:r>
            <a:r>
              <a:rPr lang="en-GB" sz="1100" dirty="0" err="1"/>
              <a:t>Cardiometry</a:t>
            </a:r>
            <a:r>
              <a:rPr lang="en-GB" sz="1100" dirty="0"/>
              <a:t>, 25, 1526–1531.</a:t>
            </a:r>
            <a:endParaRPr sz="1100"/>
          </a:p>
          <a:p>
            <a:pPr marL="0" lvl="0" indent="0" algn="l" rtl="0">
              <a:spcBef>
                <a:spcPts val="0"/>
              </a:spcBef>
              <a:spcAft>
                <a:spcPts val="0"/>
              </a:spcAft>
              <a:buNone/>
            </a:pPr>
            <a:r>
              <a:rPr lang="en-GB" sz="1100" u="sng" dirty="0">
                <a:solidFill>
                  <a:schemeClr val="hlink"/>
                </a:solidFill>
                <a:hlinkClick r:id="rId4"/>
              </a:rPr>
              <a:t>https</a:t>
            </a:r>
            <a:r>
              <a:rPr lang="en-GB" sz="1100" u="sng" dirty="0" smtClean="0">
                <a:solidFill>
                  <a:schemeClr val="hlink"/>
                </a:solidFill>
                <a:hlinkClick r:id="rId4"/>
              </a:rPr>
              <a:t>://doi.org/10.18137/cardiometry.2022.25.15261531</a:t>
            </a:r>
            <a:endParaRPr sz="1100"/>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Clr>
                <a:schemeClr val="dk1"/>
              </a:buClr>
              <a:buSzPts val="1100"/>
              <a:buFont typeface="Arial"/>
              <a:buNone/>
            </a:pPr>
            <a:r>
              <a:rPr lang="en-GB" sz="1100" dirty="0"/>
              <a:t>3. </a:t>
            </a:r>
            <a:r>
              <a:rPr lang="en-GB" sz="1100" dirty="0" err="1"/>
              <a:t>Karthi</a:t>
            </a:r>
            <a:r>
              <a:rPr lang="en-GB" sz="1100" dirty="0"/>
              <a:t>, C., &amp; </a:t>
            </a:r>
            <a:r>
              <a:rPr lang="en-GB" sz="1100" dirty="0" err="1"/>
              <a:t>Kalaivani</a:t>
            </a:r>
            <a:r>
              <a:rPr lang="en-GB" sz="1100" dirty="0"/>
              <a:t>, A. (2023). Heart Disease Prediction Based on Age Detection Using Logistic</a:t>
            </a:r>
            <a:endParaRPr sz="1100"/>
          </a:p>
          <a:p>
            <a:pPr marL="0" lvl="0" indent="0" algn="l" rtl="0">
              <a:spcBef>
                <a:spcPts val="0"/>
              </a:spcBef>
              <a:spcAft>
                <a:spcPts val="0"/>
              </a:spcAft>
              <a:buClr>
                <a:schemeClr val="dk1"/>
              </a:buClr>
              <a:buSzPts val="1100"/>
              <a:buFont typeface="Arial"/>
              <a:buNone/>
            </a:pPr>
            <a:r>
              <a:rPr lang="en-GB" sz="1100" dirty="0"/>
              <a:t>Regression over Random Forest. </a:t>
            </a:r>
            <a:r>
              <a:rPr lang="en-GB" sz="1100" dirty="0" err="1"/>
              <a:t>Cardiometry</a:t>
            </a:r>
            <a:r>
              <a:rPr lang="en-GB" sz="1100" dirty="0"/>
              <a:t>, 25, 1731–1737.</a:t>
            </a:r>
            <a:endParaRPr sz="1100"/>
          </a:p>
          <a:p>
            <a:pPr marL="0" lvl="0" indent="0" algn="l" rtl="0">
              <a:spcBef>
                <a:spcPts val="0"/>
              </a:spcBef>
              <a:spcAft>
                <a:spcPts val="0"/>
              </a:spcAft>
              <a:buNone/>
            </a:pPr>
            <a:r>
              <a:rPr lang="en-GB" sz="1100" u="sng" dirty="0">
                <a:solidFill>
                  <a:schemeClr val="hlink"/>
                </a:solidFill>
                <a:hlinkClick r:id="rId5"/>
              </a:rPr>
              <a:t>https://doi.org/10.18137/cardiometry.2022.25.17311737</a:t>
            </a:r>
            <a:endParaRPr sz="1100"/>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Clr>
                <a:schemeClr val="dk1"/>
              </a:buClr>
              <a:buSzPts val="1100"/>
              <a:buFont typeface="Arial"/>
              <a:buNone/>
            </a:pPr>
            <a:r>
              <a:rPr lang="en-GB" sz="1100" dirty="0"/>
              <a:t>4. Yan, C., Xing, Y., Liu, S., </a:t>
            </a:r>
            <a:r>
              <a:rPr lang="en-GB" sz="1100" dirty="0" err="1"/>
              <a:t>Gao</a:t>
            </a:r>
            <a:r>
              <a:rPr lang="en-GB" sz="1100" dirty="0"/>
              <a:t>, E., &amp; Wang, J. (2024). Machine Learning Models for Cardiovascular</a:t>
            </a:r>
            <a:endParaRPr sz="1100"/>
          </a:p>
          <a:p>
            <a:pPr marL="0" lvl="0" indent="0" algn="l" rtl="0">
              <a:spcBef>
                <a:spcPts val="0"/>
              </a:spcBef>
              <a:spcAft>
                <a:spcPts val="0"/>
              </a:spcAft>
              <a:buClr>
                <a:schemeClr val="dk1"/>
              </a:buClr>
              <a:buSzPts val="1100"/>
              <a:buFont typeface="Arial"/>
              <a:buNone/>
            </a:pPr>
            <a:r>
              <a:rPr lang="en-GB" sz="1100" dirty="0"/>
              <a:t>Disease Prediction: A Comparative study. </a:t>
            </a:r>
            <a:r>
              <a:rPr lang="en-GB" sz="1100" dirty="0" err="1"/>
              <a:t>bioRxiv</a:t>
            </a:r>
            <a:r>
              <a:rPr lang="en-GB" sz="1100" dirty="0"/>
              <a:t> (Cold Spring </a:t>
            </a:r>
            <a:r>
              <a:rPr lang="en-GB" sz="1100" dirty="0" err="1"/>
              <a:t>Harbor</a:t>
            </a:r>
            <a:r>
              <a:rPr lang="en-GB" sz="1100" dirty="0"/>
              <a:t> Laboratory).</a:t>
            </a:r>
            <a:endParaRPr sz="1100"/>
          </a:p>
          <a:p>
            <a:pPr marL="0" lvl="0" indent="0" algn="l" rtl="0">
              <a:spcBef>
                <a:spcPts val="0"/>
              </a:spcBef>
              <a:spcAft>
                <a:spcPts val="0"/>
              </a:spcAft>
              <a:buNone/>
            </a:pPr>
            <a:r>
              <a:rPr lang="en-GB" sz="1100" u="sng" dirty="0">
                <a:solidFill>
                  <a:schemeClr val="hlink"/>
                </a:solidFill>
                <a:hlinkClick r:id="rId6"/>
              </a:rPr>
              <a:t>https://doi.org/10.1101/2024.05.27.596092</a:t>
            </a:r>
            <a:endParaRPr sz="1100"/>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40" descr="preencoded.png"/>
          <p:cNvPicPr preferRelativeResize="0"/>
          <p:nvPr/>
        </p:nvPicPr>
        <p:blipFill rotWithShape="1">
          <a:blip r:embed="rId3">
            <a:alphaModFix/>
          </a:blip>
          <a:srcRect/>
          <a:stretch/>
        </p:blipFill>
        <p:spPr>
          <a:xfrm>
            <a:off x="0" y="-13448"/>
            <a:ext cx="9144000" cy="5143500"/>
          </a:xfrm>
          <a:prstGeom prst="rect">
            <a:avLst/>
          </a:prstGeom>
          <a:noFill/>
          <a:ln>
            <a:noFill/>
          </a:ln>
        </p:spPr>
      </p:pic>
      <p:sp>
        <p:nvSpPr>
          <p:cNvPr id="254" name="Google Shape;254;p40"/>
          <p:cNvSpPr txBox="1"/>
          <p:nvPr/>
        </p:nvSpPr>
        <p:spPr>
          <a:xfrm>
            <a:off x="2167350" y="1925250"/>
            <a:ext cx="48093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200" dirty="0">
                <a:solidFill>
                  <a:srgbClr val="FFFAFA"/>
                </a:solidFill>
                <a:latin typeface="Times New Roman"/>
                <a:ea typeface="Times New Roman"/>
                <a:cs typeface="Times New Roman"/>
                <a:sym typeface="Times New Roman"/>
              </a:rPr>
              <a:t>Thank </a:t>
            </a:r>
            <a:r>
              <a:rPr lang="en-GB" sz="7200" dirty="0" smtClean="0">
                <a:solidFill>
                  <a:srgbClr val="FFFAFA"/>
                </a:solidFill>
                <a:latin typeface="Times New Roman"/>
                <a:ea typeface="Times New Roman"/>
                <a:cs typeface="Times New Roman"/>
                <a:sym typeface="Times New Roman"/>
              </a:rPr>
              <a:t>You!</a:t>
            </a:r>
            <a:endParaRPr sz="7200">
              <a:solidFill>
                <a:srgbClr val="FFFAFA"/>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6" descr="preencoded.png"/>
          <p:cNvPicPr preferRelativeResize="0"/>
          <p:nvPr/>
        </p:nvPicPr>
        <p:blipFill rotWithShape="1">
          <a:blip r:embed="rId3">
            <a:alphaModFix/>
          </a:blip>
          <a:srcRect/>
          <a:stretch/>
        </p:blipFill>
        <p:spPr>
          <a:xfrm>
            <a:off x="0" y="0"/>
            <a:ext cx="3429000" cy="5143500"/>
          </a:xfrm>
          <a:prstGeom prst="rect">
            <a:avLst/>
          </a:prstGeom>
          <a:noFill/>
          <a:ln>
            <a:noFill/>
          </a:ln>
        </p:spPr>
      </p:pic>
      <p:pic>
        <p:nvPicPr>
          <p:cNvPr id="125" name="Google Shape;125;p26" descr="preencoded.png"/>
          <p:cNvPicPr preferRelativeResize="0"/>
          <p:nvPr/>
        </p:nvPicPr>
        <p:blipFill rotWithShape="1">
          <a:blip r:embed="rId4">
            <a:alphaModFix/>
          </a:blip>
          <a:srcRect b="8975"/>
          <a:stretch/>
        </p:blipFill>
        <p:spPr>
          <a:xfrm>
            <a:off x="169225" y="1654899"/>
            <a:ext cx="3090475" cy="1669175"/>
          </a:xfrm>
          <a:prstGeom prst="rect">
            <a:avLst/>
          </a:prstGeom>
          <a:noFill/>
          <a:ln>
            <a:noFill/>
          </a:ln>
        </p:spPr>
      </p:pic>
      <p:sp>
        <p:nvSpPr>
          <p:cNvPr id="126" name="Google Shape;126;p26"/>
          <p:cNvSpPr/>
          <p:nvPr/>
        </p:nvSpPr>
        <p:spPr>
          <a:xfrm>
            <a:off x="3902950" y="425500"/>
            <a:ext cx="4994400" cy="526500"/>
          </a:xfrm>
          <a:prstGeom prst="rect">
            <a:avLst/>
          </a:prstGeom>
          <a:solidFill>
            <a:srgbClr val="C9DAF8"/>
          </a:solidFill>
          <a:ln>
            <a:noFill/>
          </a:ln>
        </p:spPr>
        <p:txBody>
          <a:bodyPr spcFirstLastPara="1" wrap="square" lIns="0" tIns="0" rIns="0" bIns="0" anchor="t" anchorCtr="0">
            <a:noAutofit/>
          </a:bodyPr>
          <a:lstStyle/>
          <a:p>
            <a:pPr marL="0" marR="0" lvl="0" indent="0" algn="l" rtl="0">
              <a:lnSpc>
                <a:spcPct val="125203"/>
              </a:lnSpc>
              <a:spcBef>
                <a:spcPts val="0"/>
              </a:spcBef>
              <a:spcAft>
                <a:spcPts val="0"/>
              </a:spcAft>
              <a:buClr>
                <a:srgbClr val="1F1E1E"/>
              </a:buClr>
              <a:buSzPts val="3800"/>
              <a:buFont typeface="Alexandria"/>
              <a:buNone/>
            </a:pPr>
            <a:r>
              <a:rPr lang="en-GB" sz="3400" b="1">
                <a:solidFill>
                  <a:srgbClr val="1F1E1E"/>
                </a:solidFill>
                <a:latin typeface="Times New Roman"/>
                <a:ea typeface="Times New Roman"/>
                <a:cs typeface="Times New Roman"/>
                <a:sym typeface="Times New Roman"/>
              </a:rPr>
              <a:t> </a:t>
            </a:r>
            <a:r>
              <a:rPr lang="en-GB" sz="2800" b="1">
                <a:solidFill>
                  <a:srgbClr val="1F1E1E"/>
                </a:solidFill>
                <a:latin typeface="Times New Roman"/>
                <a:ea typeface="Times New Roman"/>
                <a:cs typeface="Times New Roman"/>
                <a:sym typeface="Times New Roman"/>
              </a:rPr>
              <a:t>Introduction</a:t>
            </a:r>
            <a:endParaRPr sz="2800" b="1" i="0" u="none" strike="noStrike" cap="none">
              <a:latin typeface="Times New Roman"/>
              <a:ea typeface="Times New Roman"/>
              <a:cs typeface="Times New Roman"/>
              <a:sym typeface="Times New Roman"/>
            </a:endParaRPr>
          </a:p>
        </p:txBody>
      </p:sp>
      <p:sp>
        <p:nvSpPr>
          <p:cNvPr id="127" name="Google Shape;127;p26"/>
          <p:cNvSpPr txBox="1"/>
          <p:nvPr/>
        </p:nvSpPr>
        <p:spPr>
          <a:xfrm>
            <a:off x="3902950" y="1105475"/>
            <a:ext cx="4994400" cy="3724066"/>
          </a:xfrm>
          <a:prstGeom prst="rect">
            <a:avLst/>
          </a:prstGeom>
          <a:noFill/>
          <a:ln>
            <a:noFill/>
          </a:ln>
        </p:spPr>
        <p:txBody>
          <a:bodyPr spcFirstLastPara="1" wrap="square" lIns="91425" tIns="91425" rIns="91425" bIns="91425" anchor="t" anchorCtr="0">
            <a:spAutoFit/>
          </a:bodyPr>
          <a:lstStyle/>
          <a:p>
            <a:r>
              <a:rPr lang="en-US" sz="1000" b="1" dirty="0" smtClean="0"/>
              <a:t>Coronary Artery Disease (CAD)</a:t>
            </a:r>
            <a:r>
              <a:rPr lang="en-US" sz="1000" dirty="0" smtClean="0"/>
              <a:t> is also known as ischemic heart disease.</a:t>
            </a:r>
          </a:p>
          <a:p>
            <a:r>
              <a:rPr lang="en-US" sz="1000" dirty="0" smtClean="0"/>
              <a:t>It occurs when coronary arteries become </a:t>
            </a:r>
            <a:r>
              <a:rPr lang="en-US" sz="1000" b="1" dirty="0" smtClean="0"/>
              <a:t>narrowed or blocked</a:t>
            </a:r>
            <a:r>
              <a:rPr lang="en-US" sz="1000" dirty="0" smtClean="0"/>
              <a:t> due to </a:t>
            </a:r>
            <a:r>
              <a:rPr lang="en-US" sz="1000" b="1" dirty="0" smtClean="0"/>
              <a:t>plaque buildup</a:t>
            </a:r>
            <a:r>
              <a:rPr lang="en-US" sz="1000" dirty="0" smtClean="0"/>
              <a:t> (atherosclerosis).</a:t>
            </a:r>
          </a:p>
          <a:p>
            <a:r>
              <a:rPr lang="en-US" sz="1000" dirty="0" smtClean="0"/>
              <a:t>This reduces the oxygen-rich blood supply to the heart.</a:t>
            </a:r>
          </a:p>
          <a:p>
            <a:endParaRPr lang="en-US" sz="1000" dirty="0" smtClean="0"/>
          </a:p>
          <a:p>
            <a:r>
              <a:rPr lang="en-US" sz="1000" b="1" dirty="0" smtClean="0"/>
              <a:t>Major causes</a:t>
            </a:r>
            <a:r>
              <a:rPr lang="en-US" sz="1000" dirty="0" smtClean="0"/>
              <a:t> include:</a:t>
            </a:r>
          </a:p>
          <a:p>
            <a:pPr lvl="1">
              <a:buFont typeface="Arial" pitchFamily="34" charset="0"/>
              <a:buChar char="•"/>
            </a:pPr>
            <a:r>
              <a:rPr lang="en-US" sz="1000" dirty="0" smtClean="0"/>
              <a:t>Poor diet</a:t>
            </a:r>
          </a:p>
          <a:p>
            <a:pPr lvl="1">
              <a:buFont typeface="Arial" pitchFamily="34" charset="0"/>
              <a:buChar char="•"/>
            </a:pPr>
            <a:r>
              <a:rPr lang="en-US" sz="1000" dirty="0" smtClean="0"/>
              <a:t>Smoking</a:t>
            </a:r>
          </a:p>
          <a:p>
            <a:pPr lvl="1">
              <a:buFont typeface="Arial" pitchFamily="34" charset="0"/>
              <a:buChar char="•"/>
            </a:pPr>
            <a:r>
              <a:rPr lang="en-US" sz="1000" dirty="0" smtClean="0"/>
              <a:t>Lack of exercise</a:t>
            </a:r>
          </a:p>
          <a:p>
            <a:pPr lvl="1">
              <a:buFont typeface="Arial" pitchFamily="34" charset="0"/>
              <a:buChar char="•"/>
            </a:pPr>
            <a:r>
              <a:rPr lang="en-US" sz="1000" dirty="0" smtClean="0"/>
              <a:t>Medical conditions like hypertension, diabetes, high cholesterol</a:t>
            </a:r>
          </a:p>
          <a:p>
            <a:pPr lvl="1">
              <a:buFont typeface="Arial" pitchFamily="34" charset="0"/>
              <a:buChar char="•"/>
            </a:pPr>
            <a:r>
              <a:rPr lang="en-US" sz="1000" dirty="0" smtClean="0"/>
              <a:t>Genetic factors</a:t>
            </a:r>
          </a:p>
          <a:p>
            <a:endParaRPr lang="en-US" sz="1000" b="1" dirty="0" smtClean="0"/>
          </a:p>
          <a:p>
            <a:r>
              <a:rPr lang="en-US" sz="1000" b="1" dirty="0" smtClean="0"/>
              <a:t>Common symptoms</a:t>
            </a:r>
            <a:r>
              <a:rPr lang="en-US" sz="1000" dirty="0" smtClean="0"/>
              <a:t>:</a:t>
            </a:r>
          </a:p>
          <a:p>
            <a:pPr lvl="1">
              <a:buFont typeface="Arial" pitchFamily="34" charset="0"/>
              <a:buChar char="•"/>
            </a:pPr>
            <a:r>
              <a:rPr lang="en-US" sz="1000" dirty="0" smtClean="0"/>
              <a:t>Chest pain (angina)</a:t>
            </a:r>
          </a:p>
          <a:p>
            <a:pPr lvl="1">
              <a:buFont typeface="Arial" pitchFamily="34" charset="0"/>
              <a:buChar char="•"/>
            </a:pPr>
            <a:r>
              <a:rPr lang="en-US" sz="1000" dirty="0" smtClean="0"/>
              <a:t>Shortness of breath</a:t>
            </a:r>
          </a:p>
          <a:p>
            <a:pPr lvl="1">
              <a:buFont typeface="Arial" pitchFamily="34" charset="0"/>
              <a:buChar char="•"/>
            </a:pPr>
            <a:r>
              <a:rPr lang="en-US" sz="1000" dirty="0" smtClean="0"/>
              <a:t>Fatigue</a:t>
            </a:r>
          </a:p>
          <a:p>
            <a:pPr lvl="1">
              <a:buFont typeface="Arial" pitchFamily="34" charset="0"/>
              <a:buChar char="•"/>
            </a:pPr>
            <a:r>
              <a:rPr lang="en-US" sz="1000" dirty="0" smtClean="0"/>
              <a:t>Dizziness (especially during exertion)</a:t>
            </a:r>
          </a:p>
          <a:p>
            <a:r>
              <a:rPr lang="en-US" sz="1000" b="1" dirty="0" smtClean="0"/>
              <a:t>Complications</a:t>
            </a:r>
            <a:r>
              <a:rPr lang="en-US" sz="1000" dirty="0" smtClean="0"/>
              <a:t>:</a:t>
            </a:r>
          </a:p>
          <a:p>
            <a:pPr lvl="1">
              <a:buFont typeface="Arial" pitchFamily="34" charset="0"/>
              <a:buChar char="•"/>
            </a:pPr>
            <a:r>
              <a:rPr lang="en-US" sz="1000" dirty="0" smtClean="0"/>
              <a:t>Heart attacks</a:t>
            </a:r>
          </a:p>
          <a:p>
            <a:pPr lvl="1">
              <a:buFont typeface="Arial" pitchFamily="34" charset="0"/>
              <a:buChar char="•"/>
            </a:pPr>
            <a:r>
              <a:rPr lang="en-US" sz="1000" dirty="0" smtClean="0"/>
              <a:t>Heart failure</a:t>
            </a:r>
          </a:p>
          <a:p>
            <a:pPr lvl="1">
              <a:buFont typeface="Arial" pitchFamily="34" charset="0"/>
              <a:buChar char="•"/>
            </a:pPr>
            <a:endParaRPr lang="en-US" sz="1000" dirty="0" smtClean="0"/>
          </a:p>
          <a:p>
            <a:r>
              <a:rPr lang="en-US" sz="1000" b="1" dirty="0" smtClean="0"/>
              <a:t>Early detection</a:t>
            </a:r>
            <a:r>
              <a:rPr lang="en-US" sz="1000" dirty="0" smtClean="0"/>
              <a:t> and </a:t>
            </a:r>
            <a:r>
              <a:rPr lang="en-US" sz="1000" b="1" dirty="0" smtClean="0"/>
              <a:t>lifestyle changes</a:t>
            </a:r>
            <a:r>
              <a:rPr lang="en-US" sz="1000" dirty="0" smtClean="0"/>
              <a:t> are crucial to prevent worsening and promote heart health.</a:t>
            </a:r>
            <a:endParaRPr lang="en-US" sz="1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6" descr="preencoded.png"/>
          <p:cNvPicPr preferRelativeResize="0"/>
          <p:nvPr/>
        </p:nvPicPr>
        <p:blipFill rotWithShape="1">
          <a:blip r:embed="rId3">
            <a:alphaModFix/>
          </a:blip>
          <a:srcRect/>
          <a:stretch/>
        </p:blipFill>
        <p:spPr>
          <a:xfrm>
            <a:off x="0" y="0"/>
            <a:ext cx="3429000" cy="5143500"/>
          </a:xfrm>
          <a:prstGeom prst="rect">
            <a:avLst/>
          </a:prstGeom>
          <a:noFill/>
          <a:ln>
            <a:noFill/>
          </a:ln>
        </p:spPr>
      </p:pic>
      <p:pic>
        <p:nvPicPr>
          <p:cNvPr id="125" name="Google Shape;125;p26" descr="preencoded.png"/>
          <p:cNvPicPr preferRelativeResize="0"/>
          <p:nvPr/>
        </p:nvPicPr>
        <p:blipFill rotWithShape="1">
          <a:blip r:embed="rId4">
            <a:alphaModFix/>
          </a:blip>
          <a:srcRect b="8975"/>
          <a:stretch/>
        </p:blipFill>
        <p:spPr>
          <a:xfrm>
            <a:off x="169225" y="1654899"/>
            <a:ext cx="3090475" cy="1669175"/>
          </a:xfrm>
          <a:prstGeom prst="rect">
            <a:avLst/>
          </a:prstGeom>
          <a:noFill/>
          <a:ln>
            <a:noFill/>
          </a:ln>
        </p:spPr>
      </p:pic>
      <p:sp>
        <p:nvSpPr>
          <p:cNvPr id="126" name="Google Shape;126;p26"/>
          <p:cNvSpPr/>
          <p:nvPr/>
        </p:nvSpPr>
        <p:spPr>
          <a:xfrm>
            <a:off x="3902950" y="425500"/>
            <a:ext cx="4994400" cy="526500"/>
          </a:xfrm>
          <a:prstGeom prst="rect">
            <a:avLst/>
          </a:prstGeom>
          <a:solidFill>
            <a:srgbClr val="C9DAF8"/>
          </a:solidFill>
          <a:ln>
            <a:noFill/>
          </a:ln>
        </p:spPr>
        <p:txBody>
          <a:bodyPr spcFirstLastPara="1" wrap="square" lIns="0" tIns="0" rIns="0" bIns="0" anchor="t" anchorCtr="0">
            <a:noAutofit/>
          </a:bodyPr>
          <a:lstStyle/>
          <a:p>
            <a:pPr marL="0" marR="0" lvl="0" indent="0" algn="l" rtl="0">
              <a:lnSpc>
                <a:spcPct val="125203"/>
              </a:lnSpc>
              <a:spcBef>
                <a:spcPts val="0"/>
              </a:spcBef>
              <a:spcAft>
                <a:spcPts val="0"/>
              </a:spcAft>
              <a:buClr>
                <a:srgbClr val="1F1E1E"/>
              </a:buClr>
              <a:buSzPts val="3800"/>
              <a:buFont typeface="Alexandria"/>
              <a:buNone/>
            </a:pPr>
            <a:r>
              <a:rPr lang="en-GB" sz="3400" b="1" dirty="0">
                <a:solidFill>
                  <a:srgbClr val="1F1E1E"/>
                </a:solidFill>
                <a:latin typeface="Times New Roman"/>
                <a:ea typeface="Times New Roman"/>
                <a:cs typeface="Times New Roman"/>
                <a:sym typeface="Times New Roman"/>
              </a:rPr>
              <a:t> </a:t>
            </a:r>
            <a:r>
              <a:rPr lang="en-GB" sz="2800" b="1" dirty="0">
                <a:solidFill>
                  <a:srgbClr val="1F1E1E"/>
                </a:solidFill>
                <a:latin typeface="Times New Roman"/>
                <a:ea typeface="Times New Roman"/>
                <a:cs typeface="Times New Roman"/>
                <a:sym typeface="Times New Roman"/>
              </a:rPr>
              <a:t>Introduction</a:t>
            </a:r>
            <a:endParaRPr sz="2800" b="1" i="0" u="none" strike="noStrike" cap="none">
              <a:latin typeface="Times New Roman"/>
              <a:ea typeface="Times New Roman"/>
              <a:cs typeface="Times New Roman"/>
              <a:sym typeface="Times New Roman"/>
            </a:endParaRPr>
          </a:p>
        </p:txBody>
      </p:sp>
      <p:sp>
        <p:nvSpPr>
          <p:cNvPr id="127" name="Google Shape;127;p26"/>
          <p:cNvSpPr txBox="1"/>
          <p:nvPr/>
        </p:nvSpPr>
        <p:spPr>
          <a:xfrm>
            <a:off x="3902950" y="1105475"/>
            <a:ext cx="4994400" cy="3724066"/>
          </a:xfrm>
          <a:prstGeom prst="rect">
            <a:avLst/>
          </a:prstGeom>
          <a:noFill/>
          <a:ln>
            <a:noFill/>
          </a:ln>
        </p:spPr>
        <p:txBody>
          <a:bodyPr spcFirstLastPara="1" wrap="square" lIns="91425" tIns="91425" rIns="91425" bIns="91425" anchor="t" anchorCtr="0">
            <a:spAutoFit/>
          </a:bodyPr>
          <a:lstStyle/>
          <a:p>
            <a:r>
              <a:rPr lang="en-US" sz="1000" b="1" dirty="0" smtClean="0"/>
              <a:t>Arrhythmia </a:t>
            </a:r>
            <a:r>
              <a:rPr lang="en-US" sz="1000" dirty="0" smtClean="0"/>
              <a:t>is any deviation from the heart’s normal rhythm—too fast, too slow, or irregular. It happens when the heart’s electrical system misfires, disrupting coordinated </a:t>
            </a:r>
            <a:r>
              <a:rPr lang="en-US" sz="1000" dirty="0" err="1" smtClean="0"/>
              <a:t>atrial</a:t>
            </a:r>
            <a:r>
              <a:rPr lang="en-US" sz="1000" dirty="0" smtClean="0"/>
              <a:t> and ventricular contractions.</a:t>
            </a:r>
          </a:p>
          <a:p>
            <a:endParaRPr lang="en-US" sz="1000" dirty="0" smtClean="0"/>
          </a:p>
          <a:p>
            <a:r>
              <a:rPr lang="en-US" sz="1000" b="1" dirty="0" smtClean="0"/>
              <a:t>Major causes include:</a:t>
            </a:r>
            <a:r>
              <a:rPr lang="en-US" sz="1000" dirty="0" smtClean="0"/>
              <a:t/>
            </a:r>
            <a:br>
              <a:rPr lang="en-US" sz="1000" dirty="0" smtClean="0"/>
            </a:br>
            <a:r>
              <a:rPr lang="en-US" sz="1000" dirty="0" smtClean="0"/>
              <a:t>• Underlying heart disease (e.g., coronary artery disease, </a:t>
            </a:r>
            <a:r>
              <a:rPr lang="en-US" sz="1000" dirty="0" err="1" smtClean="0"/>
              <a:t>cardiomyopathy</a:t>
            </a:r>
            <a:r>
              <a:rPr lang="en-US" sz="1000" dirty="0" smtClean="0"/>
              <a:t>)</a:t>
            </a:r>
            <a:br>
              <a:rPr lang="en-US" sz="1000" dirty="0" smtClean="0"/>
            </a:br>
            <a:r>
              <a:rPr lang="en-US" sz="1000" dirty="0" smtClean="0"/>
              <a:t>• Electrolyte imbalances (low potassium or magnesium)</a:t>
            </a:r>
            <a:br>
              <a:rPr lang="en-US" sz="1000" dirty="0" smtClean="0"/>
            </a:br>
            <a:r>
              <a:rPr lang="en-US" sz="1000" dirty="0" smtClean="0"/>
              <a:t>• Medications or stimulants (some cardiac drugs, caffeine, alcohol)</a:t>
            </a:r>
            <a:br>
              <a:rPr lang="en-US" sz="1000" dirty="0" smtClean="0"/>
            </a:br>
            <a:r>
              <a:rPr lang="en-US" sz="1000" dirty="0" smtClean="0"/>
              <a:t>• Thyroid disorders (hyperthyroidism can trigger tachycardia)</a:t>
            </a:r>
            <a:br>
              <a:rPr lang="en-US" sz="1000" dirty="0" smtClean="0"/>
            </a:br>
            <a:r>
              <a:rPr lang="en-US" sz="1000" dirty="0" smtClean="0"/>
              <a:t>• Genetic predisposition</a:t>
            </a:r>
          </a:p>
          <a:p>
            <a:endParaRPr lang="en-US" sz="1000" dirty="0" smtClean="0"/>
          </a:p>
          <a:p>
            <a:r>
              <a:rPr lang="en-US" sz="1000" b="1" dirty="0" smtClean="0"/>
              <a:t>Common symptoms:</a:t>
            </a:r>
            <a:r>
              <a:rPr lang="en-US" sz="1000" dirty="0" smtClean="0"/>
              <a:t/>
            </a:r>
            <a:br>
              <a:rPr lang="en-US" sz="1000" dirty="0" smtClean="0"/>
            </a:br>
            <a:r>
              <a:rPr lang="en-US" sz="1000" dirty="0" smtClean="0"/>
              <a:t>• Palpitations (fluttering or “skipped” beats)</a:t>
            </a:r>
            <a:br>
              <a:rPr lang="en-US" sz="1000" dirty="0" smtClean="0"/>
            </a:br>
            <a:r>
              <a:rPr lang="en-US" sz="1000" dirty="0" smtClean="0"/>
              <a:t>• Dizziness or lightheadedness</a:t>
            </a:r>
            <a:br>
              <a:rPr lang="en-US" sz="1000" dirty="0" smtClean="0"/>
            </a:br>
            <a:r>
              <a:rPr lang="en-US" sz="1000" dirty="0" smtClean="0"/>
              <a:t>• Shortness of breath</a:t>
            </a:r>
            <a:br>
              <a:rPr lang="en-US" sz="1000" dirty="0" smtClean="0"/>
            </a:br>
            <a:r>
              <a:rPr lang="en-US" sz="1000" dirty="0" smtClean="0"/>
              <a:t>• Chest discomfort or tightness</a:t>
            </a:r>
            <a:br>
              <a:rPr lang="en-US" sz="1000" dirty="0" smtClean="0"/>
            </a:br>
            <a:r>
              <a:rPr lang="en-US" sz="1000" dirty="0" smtClean="0"/>
              <a:t>• Fatigue or weakness</a:t>
            </a:r>
          </a:p>
          <a:p>
            <a:endParaRPr lang="en-US" sz="1000" dirty="0" smtClean="0"/>
          </a:p>
          <a:p>
            <a:r>
              <a:rPr lang="en-US" sz="1000" b="1" dirty="0" smtClean="0"/>
              <a:t>Complications:</a:t>
            </a:r>
            <a:r>
              <a:rPr lang="en-US" sz="1000" dirty="0" smtClean="0"/>
              <a:t/>
            </a:r>
            <a:br>
              <a:rPr lang="en-US" sz="1000" dirty="0" smtClean="0"/>
            </a:br>
            <a:r>
              <a:rPr lang="en-US" sz="1000" dirty="0" smtClean="0"/>
              <a:t>• Stroke (especially with </a:t>
            </a:r>
            <a:r>
              <a:rPr lang="en-US" sz="1000" dirty="0" err="1" smtClean="0"/>
              <a:t>atrial</a:t>
            </a:r>
            <a:r>
              <a:rPr lang="en-US" sz="1000" dirty="0" smtClean="0"/>
              <a:t> fibrillation)</a:t>
            </a:r>
            <a:br>
              <a:rPr lang="en-US" sz="1000" dirty="0" smtClean="0"/>
            </a:br>
            <a:r>
              <a:rPr lang="en-US" sz="1000" dirty="0" smtClean="0"/>
              <a:t>• Heart failure (from sustained rapid or slow rhythms)</a:t>
            </a:r>
            <a:br>
              <a:rPr lang="en-US" sz="1000" dirty="0" smtClean="0"/>
            </a:br>
            <a:r>
              <a:rPr lang="en-US" sz="1000" dirty="0" smtClean="0"/>
              <a:t>• Syncope (fainting due to a slow rhythm or pause)</a:t>
            </a:r>
            <a:br>
              <a:rPr lang="en-US" sz="1000" dirty="0" smtClean="0"/>
            </a:br>
            <a:r>
              <a:rPr lang="en-US" sz="1000" dirty="0" smtClean="0"/>
              <a:t>• Cardiac arrest (in severe ventricular arrhythmias)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7" descr="preencoded.png"/>
          <p:cNvPicPr preferRelativeResize="0"/>
          <p:nvPr/>
        </p:nvPicPr>
        <p:blipFill rotWithShape="1">
          <a:blip r:embed="rId3">
            <a:alphaModFix/>
          </a:blip>
          <a:srcRect/>
          <a:stretch/>
        </p:blipFill>
        <p:spPr>
          <a:xfrm>
            <a:off x="0" y="0"/>
            <a:ext cx="2594776" cy="5143500"/>
          </a:xfrm>
          <a:prstGeom prst="rect">
            <a:avLst/>
          </a:prstGeom>
          <a:noFill/>
          <a:ln>
            <a:noFill/>
          </a:ln>
        </p:spPr>
      </p:pic>
      <p:pic>
        <p:nvPicPr>
          <p:cNvPr id="134" name="Google Shape;134;p27" descr="preencoded.png"/>
          <p:cNvPicPr preferRelativeResize="0"/>
          <p:nvPr/>
        </p:nvPicPr>
        <p:blipFill rotWithShape="1">
          <a:blip r:embed="rId4">
            <a:alphaModFix/>
          </a:blip>
          <a:srcRect b="8105"/>
          <a:stretch/>
        </p:blipFill>
        <p:spPr>
          <a:xfrm>
            <a:off x="139436" y="1453975"/>
            <a:ext cx="2315900" cy="1539470"/>
          </a:xfrm>
          <a:prstGeom prst="rect">
            <a:avLst/>
          </a:prstGeom>
          <a:noFill/>
          <a:ln>
            <a:noFill/>
          </a:ln>
        </p:spPr>
      </p:pic>
      <p:sp>
        <p:nvSpPr>
          <p:cNvPr id="135" name="Google Shape;135;p27"/>
          <p:cNvSpPr/>
          <p:nvPr/>
        </p:nvSpPr>
        <p:spPr>
          <a:xfrm>
            <a:off x="2762000" y="261800"/>
            <a:ext cx="5951100" cy="498900"/>
          </a:xfrm>
          <a:prstGeom prst="rect">
            <a:avLst/>
          </a:prstGeom>
          <a:solidFill>
            <a:srgbClr val="C9DAF8"/>
          </a:solidFill>
          <a:ln>
            <a:noFill/>
          </a:ln>
        </p:spPr>
        <p:txBody>
          <a:bodyPr spcFirstLastPara="1" wrap="square" lIns="0" tIns="0" rIns="0" bIns="0" anchor="t" anchorCtr="0">
            <a:noAutofit/>
          </a:bodyPr>
          <a:lstStyle/>
          <a:p>
            <a:pPr marL="0" marR="0" lvl="0" indent="0" algn="l" rtl="0">
              <a:lnSpc>
                <a:spcPct val="125842"/>
              </a:lnSpc>
              <a:spcBef>
                <a:spcPts val="0"/>
              </a:spcBef>
              <a:spcAft>
                <a:spcPts val="0"/>
              </a:spcAft>
              <a:buClr>
                <a:srgbClr val="1F1E1E"/>
              </a:buClr>
              <a:buSzPts val="2800"/>
              <a:buFont typeface="Alexandria"/>
              <a:buNone/>
            </a:pPr>
            <a:r>
              <a:rPr lang="en-GB" sz="2800" b="1">
                <a:solidFill>
                  <a:srgbClr val="1F1E1E"/>
                </a:solidFill>
                <a:latin typeface="Times New Roman"/>
                <a:ea typeface="Times New Roman"/>
                <a:cs typeface="Times New Roman"/>
                <a:sym typeface="Times New Roman"/>
              </a:rPr>
              <a:t>  </a:t>
            </a:r>
            <a:r>
              <a:rPr lang="en-GB" sz="2800" b="1" i="0" u="none" strike="noStrike" cap="none">
                <a:solidFill>
                  <a:srgbClr val="1F1E1E"/>
                </a:solidFill>
                <a:latin typeface="Times New Roman"/>
                <a:ea typeface="Times New Roman"/>
                <a:cs typeface="Times New Roman"/>
                <a:sym typeface="Times New Roman"/>
              </a:rPr>
              <a:t>Objective of the System</a:t>
            </a:r>
            <a:endParaRPr sz="2800" b="1" i="0" u="none" strike="noStrike" cap="none">
              <a:latin typeface="Times New Roman"/>
              <a:ea typeface="Times New Roman"/>
              <a:cs typeface="Times New Roman"/>
              <a:sym typeface="Times New Roman"/>
            </a:endParaRPr>
          </a:p>
        </p:txBody>
      </p:sp>
      <p:sp>
        <p:nvSpPr>
          <p:cNvPr id="136" name="Google Shape;136;p27"/>
          <p:cNvSpPr txBox="1"/>
          <p:nvPr/>
        </p:nvSpPr>
        <p:spPr>
          <a:xfrm>
            <a:off x="2762100" y="1134017"/>
            <a:ext cx="6381900" cy="4098600"/>
          </a:xfrm>
          <a:prstGeom prst="rect">
            <a:avLst/>
          </a:prstGeom>
          <a:noFill/>
          <a:ln>
            <a:noFill/>
          </a:ln>
        </p:spPr>
        <p:txBody>
          <a:bodyPr spcFirstLastPara="1" wrap="square" lIns="91425" tIns="91425" rIns="91425" bIns="91425" anchor="t" anchorCtr="0">
            <a:noAutofit/>
          </a:bodyPr>
          <a:lstStyle/>
          <a:p>
            <a:r>
              <a:rPr lang="en-US" sz="1200" b="1" dirty="0" smtClean="0"/>
              <a:t>Project Objective:</a:t>
            </a:r>
            <a:r>
              <a:rPr lang="en-US" sz="1200" dirty="0" smtClean="0"/>
              <a:t> Build ML models for CAD risk (yes/no) and arrhythmia classification (15 classes) in one </a:t>
            </a:r>
            <a:r>
              <a:rPr lang="en-US" sz="1200" dirty="0" err="1" smtClean="0"/>
              <a:t>Streamlit</a:t>
            </a:r>
            <a:r>
              <a:rPr lang="en-US" sz="1200" dirty="0" smtClean="0"/>
              <a:t> app.</a:t>
            </a:r>
          </a:p>
          <a:p>
            <a:endParaRPr lang="en-US" sz="1200" dirty="0" smtClean="0"/>
          </a:p>
          <a:p>
            <a:endParaRPr lang="en-US" sz="1200" dirty="0" smtClean="0"/>
          </a:p>
          <a:p>
            <a:endParaRPr lang="en-US" sz="1200" dirty="0" smtClean="0"/>
          </a:p>
          <a:p>
            <a:r>
              <a:rPr lang="en-US" sz="1200" dirty="0" smtClean="0"/>
              <a:t/>
            </a:r>
            <a:br>
              <a:rPr lang="en-US" sz="1200" dirty="0" smtClean="0"/>
            </a:br>
            <a:r>
              <a:rPr lang="en-US" sz="1200" dirty="0" smtClean="0"/>
              <a:t>1. </a:t>
            </a:r>
            <a:r>
              <a:rPr lang="en-US" sz="1200" b="1" dirty="0" smtClean="0"/>
              <a:t>Data Collection &amp; Preprocessing:</a:t>
            </a:r>
            <a:r>
              <a:rPr lang="en-US" sz="1200" dirty="0" smtClean="0"/>
              <a:t> Gather and clean 14 clinical features for CAD and 25 ECG features for arrhythmia, encoding and normalizing as needed.</a:t>
            </a:r>
            <a:br>
              <a:rPr lang="en-US" sz="1200" dirty="0" smtClean="0"/>
            </a:br>
            <a:endParaRPr lang="en-US" sz="1200" dirty="0" smtClean="0"/>
          </a:p>
          <a:p>
            <a:r>
              <a:rPr lang="en-US" sz="1200" b="1" dirty="0" smtClean="0"/>
              <a:t>2. Model Development:</a:t>
            </a:r>
            <a:r>
              <a:rPr lang="en-US" sz="1200" dirty="0" smtClean="0"/>
              <a:t> Train a binary classifier for CAD and a multiclass classifier for arrhythmia, addressing class imbalance.</a:t>
            </a:r>
            <a:br>
              <a:rPr lang="en-US" sz="1200" dirty="0" smtClean="0"/>
            </a:br>
            <a:endParaRPr lang="en-US" sz="1200" dirty="0" smtClean="0"/>
          </a:p>
          <a:p>
            <a:r>
              <a:rPr lang="en-US" sz="1200" b="1" dirty="0" smtClean="0"/>
              <a:t>3. Model Evaluation:</a:t>
            </a:r>
            <a:r>
              <a:rPr lang="en-US" sz="1200" dirty="0" smtClean="0"/>
              <a:t> Validate CAD with accuracy/ROC‐AUC and arrhythmia with per‐class precision/recall and F1.</a:t>
            </a:r>
            <a:br>
              <a:rPr lang="en-US" sz="1200" dirty="0" smtClean="0"/>
            </a:br>
            <a:endParaRPr lang="en-US" sz="1200" dirty="0" smtClean="0"/>
          </a:p>
          <a:p>
            <a:r>
              <a:rPr lang="en-US" sz="1200" b="1" dirty="0" smtClean="0"/>
              <a:t>4. Deployment:</a:t>
            </a:r>
            <a:r>
              <a:rPr lang="en-US" sz="1200" dirty="0" smtClean="0"/>
              <a:t> Use </a:t>
            </a:r>
            <a:r>
              <a:rPr lang="en-US" sz="1200" dirty="0" err="1" smtClean="0"/>
              <a:t>Streamlit</a:t>
            </a:r>
            <a:r>
              <a:rPr lang="en-US" sz="1200" dirty="0" smtClean="0"/>
              <a:t> to collect inputs and display CAD risk plus arrhythmia probabilities in real time.</a:t>
            </a:r>
            <a:endParaRPr lang="en-US" sz="12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p:nvPr/>
        </p:nvSpPr>
        <p:spPr>
          <a:xfrm>
            <a:off x="234175" y="284675"/>
            <a:ext cx="4128000" cy="367200"/>
          </a:xfrm>
          <a:prstGeom prst="rect">
            <a:avLst/>
          </a:prstGeom>
          <a:solidFill>
            <a:srgbClr val="C9DAF8"/>
          </a:solidFill>
          <a:ln>
            <a:noFill/>
          </a:ln>
        </p:spPr>
        <p:txBody>
          <a:bodyPr spcFirstLastPara="1" wrap="square" lIns="0" tIns="0" rIns="0" bIns="0" anchor="ctr" anchorCtr="0">
            <a:noAutofit/>
          </a:bodyPr>
          <a:lstStyle/>
          <a:p>
            <a:pPr marL="0" marR="0" lvl="0" indent="0" algn="ctr" rtl="0">
              <a:lnSpc>
                <a:spcPct val="125842"/>
              </a:lnSpc>
              <a:spcBef>
                <a:spcPts val="0"/>
              </a:spcBef>
              <a:spcAft>
                <a:spcPts val="0"/>
              </a:spcAft>
              <a:buClr>
                <a:srgbClr val="1F1E1E"/>
              </a:buClr>
              <a:buSzPts val="2800"/>
              <a:buFont typeface="Alexandria"/>
              <a:buNone/>
            </a:pPr>
            <a:r>
              <a:rPr lang="en-GB" sz="1500" b="1">
                <a:solidFill>
                  <a:srgbClr val="1F1E1E"/>
                </a:solidFill>
                <a:latin typeface="Times New Roman"/>
                <a:ea typeface="Times New Roman"/>
                <a:cs typeface="Times New Roman"/>
                <a:sym typeface="Times New Roman"/>
              </a:rPr>
              <a:t>  </a:t>
            </a:r>
            <a:r>
              <a:rPr lang="en-GB" sz="1500" b="1" i="0" u="none" strike="noStrike" cap="none">
                <a:solidFill>
                  <a:srgbClr val="1F1E1E"/>
                </a:solidFill>
                <a:latin typeface="Times New Roman"/>
                <a:ea typeface="Times New Roman"/>
                <a:cs typeface="Times New Roman"/>
                <a:sym typeface="Times New Roman"/>
              </a:rPr>
              <a:t>Uniqueness of </a:t>
            </a:r>
            <a:r>
              <a:rPr lang="en-GB" sz="1500" b="1">
                <a:solidFill>
                  <a:srgbClr val="1F1E1E"/>
                </a:solidFill>
                <a:latin typeface="Times New Roman"/>
                <a:ea typeface="Times New Roman"/>
                <a:cs typeface="Times New Roman"/>
                <a:sym typeface="Times New Roman"/>
              </a:rPr>
              <a:t>our</a:t>
            </a:r>
            <a:r>
              <a:rPr lang="en-GB" sz="1500" b="1" i="0" u="none" strike="noStrike" cap="none">
                <a:solidFill>
                  <a:srgbClr val="1F1E1E"/>
                </a:solidFill>
                <a:latin typeface="Times New Roman"/>
                <a:ea typeface="Times New Roman"/>
                <a:cs typeface="Times New Roman"/>
                <a:sym typeface="Times New Roman"/>
              </a:rPr>
              <a:t> Project</a:t>
            </a:r>
            <a:endParaRPr sz="1500" b="1" i="0" u="none" strike="noStrike" cap="none">
              <a:latin typeface="Times New Roman"/>
              <a:ea typeface="Times New Roman"/>
              <a:cs typeface="Times New Roman"/>
              <a:sym typeface="Times New Roman"/>
            </a:endParaRPr>
          </a:p>
        </p:txBody>
      </p:sp>
      <p:sp>
        <p:nvSpPr>
          <p:cNvPr id="143" name="Google Shape;143;p28"/>
          <p:cNvSpPr/>
          <p:nvPr/>
        </p:nvSpPr>
        <p:spPr>
          <a:xfrm>
            <a:off x="4752390" y="974400"/>
            <a:ext cx="4303500" cy="4169100"/>
          </a:xfrm>
          <a:prstGeom prst="rect">
            <a:avLst/>
          </a:prstGeom>
          <a:noFill/>
          <a:ln>
            <a:noFill/>
          </a:ln>
        </p:spPr>
        <p:txBody>
          <a:bodyPr spcFirstLastPara="1" wrap="square" lIns="0" tIns="0" rIns="0" bIns="0" anchor="t" anchorCtr="0">
            <a:noAutofit/>
          </a:bodyPr>
          <a:lstStyle/>
          <a:p>
            <a:r>
              <a:rPr lang="en-US" sz="1100" b="1" dirty="0" smtClean="0"/>
              <a:t>Early Detection &amp; Prevention:</a:t>
            </a:r>
            <a:r>
              <a:rPr lang="en-US" sz="1100" dirty="0" smtClean="0"/>
              <a:t> Flags both CAD and arrhythmia before symptoms worsen, enabling timely intervention.</a:t>
            </a:r>
          </a:p>
          <a:p>
            <a:endParaRPr lang="en-US" sz="1100" dirty="0" smtClean="0"/>
          </a:p>
          <a:p>
            <a:r>
              <a:rPr lang="en-US" sz="1100" b="1" dirty="0" smtClean="0"/>
              <a:t>Improved Diagnostic Accuracy:</a:t>
            </a:r>
            <a:r>
              <a:rPr lang="en-US" sz="1100" dirty="0" smtClean="0"/>
              <a:t> Uses data-driven models to outperform traditional methods, reducing misdiagnosis.</a:t>
            </a:r>
          </a:p>
          <a:p>
            <a:endParaRPr lang="en-US" sz="1100" b="1" dirty="0" smtClean="0"/>
          </a:p>
          <a:p>
            <a:r>
              <a:rPr lang="en-US" sz="1100" b="1" dirty="0" smtClean="0"/>
              <a:t>Personalized Treatment:</a:t>
            </a:r>
            <a:r>
              <a:rPr lang="en-US" sz="1100" dirty="0" smtClean="0"/>
              <a:t> Tailors care plans based on individual risk for both CAD and arrhythmia, boosting outcomes.</a:t>
            </a:r>
          </a:p>
          <a:p>
            <a:endParaRPr lang="en-US" sz="1100" b="1" dirty="0" smtClean="0"/>
          </a:p>
          <a:p>
            <a:r>
              <a:rPr lang="en-US" sz="1100" b="1" dirty="0" smtClean="0"/>
              <a:t>Cost Savings:</a:t>
            </a:r>
            <a:r>
              <a:rPr lang="en-US" sz="1100" dirty="0" smtClean="0"/>
              <a:t> Prevents expensive procedures and hospital stays through proactive screening.</a:t>
            </a:r>
          </a:p>
          <a:p>
            <a:endParaRPr lang="en-US" sz="1100" b="1" dirty="0" smtClean="0"/>
          </a:p>
          <a:p>
            <a:r>
              <a:rPr lang="en-US" sz="1100" b="1" dirty="0" smtClean="0"/>
              <a:t>Research Insights &amp; Efficiency:</a:t>
            </a:r>
            <a:r>
              <a:rPr lang="en-US" sz="1100" dirty="0" smtClean="0"/>
              <a:t> Provides clinicians with rapid, streamlined assessments and contributes to advancing cardiovascular research.</a:t>
            </a:r>
            <a:endParaRPr lang="en-US" sz="1100" dirty="0"/>
          </a:p>
        </p:txBody>
      </p:sp>
      <p:sp>
        <p:nvSpPr>
          <p:cNvPr id="144" name="Google Shape;144;p28"/>
          <p:cNvSpPr/>
          <p:nvPr/>
        </p:nvSpPr>
        <p:spPr>
          <a:xfrm>
            <a:off x="4717400" y="284825"/>
            <a:ext cx="4291500" cy="367200"/>
          </a:xfrm>
          <a:prstGeom prst="rect">
            <a:avLst/>
          </a:prstGeom>
          <a:solidFill>
            <a:srgbClr val="C9DAF8"/>
          </a:solidFill>
          <a:ln>
            <a:noFill/>
          </a:ln>
        </p:spPr>
        <p:txBody>
          <a:bodyPr spcFirstLastPara="1" wrap="square" lIns="0" tIns="0" rIns="0" bIns="0" anchor="ctr" anchorCtr="0">
            <a:noAutofit/>
          </a:bodyPr>
          <a:lstStyle/>
          <a:p>
            <a:pPr marL="0" marR="0" lvl="0" indent="0" algn="ctr" rtl="0">
              <a:lnSpc>
                <a:spcPct val="125842"/>
              </a:lnSpc>
              <a:spcBef>
                <a:spcPts val="0"/>
              </a:spcBef>
              <a:spcAft>
                <a:spcPts val="0"/>
              </a:spcAft>
              <a:buClr>
                <a:srgbClr val="1F1E1E"/>
              </a:buClr>
              <a:buSzPts val="2800"/>
              <a:buFont typeface="Alexandria"/>
              <a:buNone/>
            </a:pPr>
            <a:r>
              <a:rPr lang="en-GB" sz="1500" b="1">
                <a:solidFill>
                  <a:srgbClr val="1F1E1E"/>
                </a:solidFill>
                <a:latin typeface="Times New Roman"/>
                <a:ea typeface="Times New Roman"/>
                <a:cs typeface="Times New Roman"/>
                <a:sym typeface="Times New Roman"/>
              </a:rPr>
              <a:t> Importance of our project</a:t>
            </a:r>
            <a:endParaRPr sz="1500" b="1">
              <a:solidFill>
                <a:srgbClr val="1F1E1E"/>
              </a:solidFill>
              <a:latin typeface="Times New Roman"/>
              <a:ea typeface="Times New Roman"/>
              <a:cs typeface="Times New Roman"/>
              <a:sym typeface="Times New Roman"/>
            </a:endParaRPr>
          </a:p>
        </p:txBody>
      </p:sp>
      <p:sp>
        <p:nvSpPr>
          <p:cNvPr id="145" name="Google Shape;145;p28"/>
          <p:cNvSpPr/>
          <p:nvPr/>
        </p:nvSpPr>
        <p:spPr>
          <a:xfrm>
            <a:off x="240450" y="814450"/>
            <a:ext cx="3912600" cy="596400"/>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3B3535"/>
              </a:buClr>
              <a:buSzPts val="1000"/>
              <a:buFont typeface="Sora"/>
              <a:buNone/>
            </a:pPr>
            <a:r>
              <a:rPr lang="en-GB" sz="1000" i="0" u="none" strike="noStrike" cap="none" dirty="0">
                <a:solidFill>
                  <a:srgbClr val="3B3535"/>
                </a:solidFill>
              </a:rPr>
              <a:t>The system has the potential to revolutionize healthcare by enabling early disease detection, personalized care, and improved health outcomes for individuals and society.</a:t>
            </a:r>
            <a:endParaRPr sz="1000" i="0" u="none" strike="noStrike" cap="none"/>
          </a:p>
        </p:txBody>
      </p:sp>
      <p:sp>
        <p:nvSpPr>
          <p:cNvPr id="146" name="Google Shape;146;p28"/>
          <p:cNvSpPr/>
          <p:nvPr/>
        </p:nvSpPr>
        <p:spPr>
          <a:xfrm>
            <a:off x="240450" y="1729900"/>
            <a:ext cx="3147900" cy="222600"/>
          </a:xfrm>
          <a:prstGeom prst="rect">
            <a:avLst/>
          </a:prstGeom>
          <a:noFill/>
          <a:ln>
            <a:noFill/>
          </a:ln>
        </p:spPr>
        <p:txBody>
          <a:bodyPr spcFirstLastPara="1" wrap="square" lIns="0" tIns="0" rIns="0" bIns="0" anchor="t" anchorCtr="0">
            <a:noAutofit/>
          </a:bodyPr>
          <a:lstStyle/>
          <a:p>
            <a:pPr marL="0" marR="0" lvl="0" indent="0" algn="l" rtl="0">
              <a:lnSpc>
                <a:spcPct val="124390"/>
              </a:lnSpc>
              <a:spcBef>
                <a:spcPts val="0"/>
              </a:spcBef>
              <a:spcAft>
                <a:spcPts val="0"/>
              </a:spcAft>
              <a:buClr>
                <a:srgbClr val="3B3535"/>
              </a:buClr>
              <a:buSzPts val="1300"/>
              <a:buFont typeface="Alexandria"/>
              <a:buNone/>
            </a:pPr>
            <a:endParaRPr sz="1100" b="1" i="0" u="none" strike="noStrike" cap="none"/>
          </a:p>
        </p:txBody>
      </p:sp>
      <p:sp>
        <p:nvSpPr>
          <p:cNvPr id="147" name="Google Shape;147;p28"/>
          <p:cNvSpPr/>
          <p:nvPr/>
        </p:nvSpPr>
        <p:spPr>
          <a:xfrm>
            <a:off x="234175" y="1627536"/>
            <a:ext cx="3704100" cy="433500"/>
          </a:xfrm>
          <a:prstGeom prst="rect">
            <a:avLst/>
          </a:prstGeom>
          <a:noFill/>
          <a:ln>
            <a:noFill/>
          </a:ln>
        </p:spPr>
        <p:txBody>
          <a:bodyPr spcFirstLastPara="1" wrap="square" lIns="0" tIns="0" rIns="0" bIns="0" anchor="t" anchorCtr="0">
            <a:noAutofit/>
          </a:bodyPr>
          <a:lstStyle/>
          <a:p>
            <a:pPr>
              <a:lnSpc>
                <a:spcPct val="161290"/>
              </a:lnSpc>
              <a:buClr>
                <a:srgbClr val="3B3535"/>
              </a:buClr>
              <a:buSzPts val="1000"/>
            </a:pPr>
            <a:r>
              <a:rPr lang="en-GB" sz="1000" b="1" dirty="0" smtClean="0">
                <a:solidFill>
                  <a:srgbClr val="3B3535"/>
                </a:solidFill>
              </a:rPr>
              <a:t>Improved Health Outcomes:</a:t>
            </a:r>
            <a:r>
              <a:rPr lang="en-GB" sz="1000" i="0" u="none" strike="noStrike" cap="none" dirty="0" smtClean="0">
                <a:solidFill>
                  <a:srgbClr val="3B3535"/>
                </a:solidFill>
              </a:rPr>
              <a:t> Early </a:t>
            </a:r>
            <a:r>
              <a:rPr lang="en-GB" sz="1000" i="0" u="none" strike="noStrike" cap="none" dirty="0">
                <a:solidFill>
                  <a:srgbClr val="3B3535"/>
                </a:solidFill>
              </a:rPr>
              <a:t>diagnosis allows for timely intervention and better treatment outcomes.</a:t>
            </a:r>
            <a:endParaRPr sz="1000" i="0" u="none" strike="noStrike" cap="none"/>
          </a:p>
        </p:txBody>
      </p:sp>
      <p:sp>
        <p:nvSpPr>
          <p:cNvPr id="148" name="Google Shape;148;p28"/>
          <p:cNvSpPr/>
          <p:nvPr/>
        </p:nvSpPr>
        <p:spPr>
          <a:xfrm>
            <a:off x="234175" y="4253800"/>
            <a:ext cx="2704200" cy="222600"/>
          </a:xfrm>
          <a:prstGeom prst="rect">
            <a:avLst/>
          </a:prstGeom>
          <a:noFill/>
          <a:ln>
            <a:noFill/>
          </a:ln>
        </p:spPr>
        <p:txBody>
          <a:bodyPr spcFirstLastPara="1" wrap="square" lIns="0" tIns="0" rIns="0" bIns="0" anchor="t" anchorCtr="0">
            <a:noAutofit/>
          </a:bodyPr>
          <a:lstStyle/>
          <a:p>
            <a:pPr marL="0" marR="0" lvl="0" indent="0" algn="l" rtl="0">
              <a:lnSpc>
                <a:spcPct val="124390"/>
              </a:lnSpc>
              <a:spcBef>
                <a:spcPts val="0"/>
              </a:spcBef>
              <a:spcAft>
                <a:spcPts val="0"/>
              </a:spcAft>
              <a:buClr>
                <a:srgbClr val="3B3535"/>
              </a:buClr>
              <a:buSzPts val="1300"/>
              <a:buFont typeface="Alexandria"/>
              <a:buNone/>
            </a:pPr>
            <a:endParaRPr sz="1100" b="1" i="0" u="none" strike="noStrike" cap="none"/>
          </a:p>
        </p:txBody>
      </p:sp>
      <p:sp>
        <p:nvSpPr>
          <p:cNvPr id="149" name="Google Shape;149;p28"/>
          <p:cNvSpPr/>
          <p:nvPr/>
        </p:nvSpPr>
        <p:spPr>
          <a:xfrm>
            <a:off x="214004" y="3521350"/>
            <a:ext cx="4011000" cy="433500"/>
          </a:xfrm>
          <a:prstGeom prst="rect">
            <a:avLst/>
          </a:prstGeom>
          <a:noFill/>
          <a:ln>
            <a:noFill/>
          </a:ln>
        </p:spPr>
        <p:txBody>
          <a:bodyPr spcFirstLastPara="1" wrap="square" lIns="0" tIns="0" rIns="0" bIns="0" anchor="t" anchorCtr="0">
            <a:noAutofit/>
          </a:bodyPr>
          <a:lstStyle/>
          <a:p>
            <a:pPr>
              <a:lnSpc>
                <a:spcPct val="161290"/>
              </a:lnSpc>
              <a:buClr>
                <a:srgbClr val="3B3535"/>
              </a:buClr>
              <a:buSzPts val="1000"/>
            </a:pPr>
            <a:r>
              <a:rPr lang="en-GB" sz="1000" b="1" dirty="0" smtClean="0">
                <a:solidFill>
                  <a:srgbClr val="3B3535"/>
                </a:solidFill>
              </a:rPr>
              <a:t>Reduced Healthcare Costs: </a:t>
            </a:r>
            <a:r>
              <a:rPr lang="en-GB" sz="1000" i="0" u="none" strike="noStrike" cap="none" dirty="0" smtClean="0">
                <a:solidFill>
                  <a:srgbClr val="3B3535"/>
                </a:solidFill>
              </a:rPr>
              <a:t>Preventative </a:t>
            </a:r>
            <a:r>
              <a:rPr lang="en-GB" sz="1000" i="0" u="none" strike="noStrike" cap="none" dirty="0">
                <a:solidFill>
                  <a:srgbClr val="3B3535"/>
                </a:solidFill>
              </a:rPr>
              <a:t>measures and targeted treatment reduce the burden on healthcare systems.</a:t>
            </a:r>
            <a:endParaRPr sz="1000" i="0" u="none" strike="noStrike" cap="none"/>
          </a:p>
        </p:txBody>
      </p:sp>
      <p:sp>
        <p:nvSpPr>
          <p:cNvPr id="150" name="Google Shape;150;p28"/>
          <p:cNvSpPr/>
          <p:nvPr/>
        </p:nvSpPr>
        <p:spPr>
          <a:xfrm>
            <a:off x="240450" y="2571500"/>
            <a:ext cx="3147900" cy="222600"/>
          </a:xfrm>
          <a:prstGeom prst="rect">
            <a:avLst/>
          </a:prstGeom>
          <a:noFill/>
          <a:ln>
            <a:noFill/>
          </a:ln>
        </p:spPr>
        <p:txBody>
          <a:bodyPr spcFirstLastPara="1" wrap="square" lIns="0" tIns="0" rIns="0" bIns="0" anchor="t" anchorCtr="0">
            <a:noAutofit/>
          </a:bodyPr>
          <a:lstStyle/>
          <a:p>
            <a:pPr marL="0" marR="0" lvl="0" indent="0" algn="l" rtl="0">
              <a:lnSpc>
                <a:spcPct val="124390"/>
              </a:lnSpc>
              <a:spcBef>
                <a:spcPts val="0"/>
              </a:spcBef>
              <a:spcAft>
                <a:spcPts val="0"/>
              </a:spcAft>
              <a:buClr>
                <a:srgbClr val="3B3535"/>
              </a:buClr>
              <a:buSzPts val="1300"/>
              <a:buFont typeface="Alexandria"/>
              <a:buNone/>
            </a:pPr>
            <a:endParaRPr sz="1100" b="1" i="0" u="none" strike="noStrike" cap="none"/>
          </a:p>
        </p:txBody>
      </p:sp>
      <p:sp>
        <p:nvSpPr>
          <p:cNvPr id="151" name="Google Shape;151;p28"/>
          <p:cNvSpPr/>
          <p:nvPr/>
        </p:nvSpPr>
        <p:spPr>
          <a:xfrm>
            <a:off x="207281" y="2246315"/>
            <a:ext cx="3789600" cy="491700"/>
          </a:xfrm>
          <a:prstGeom prst="rect">
            <a:avLst/>
          </a:prstGeom>
          <a:noFill/>
          <a:ln>
            <a:noFill/>
          </a:ln>
        </p:spPr>
        <p:txBody>
          <a:bodyPr spcFirstLastPara="1" wrap="square" lIns="0" tIns="0" rIns="0" bIns="0" anchor="t" anchorCtr="0">
            <a:noAutofit/>
          </a:bodyPr>
          <a:lstStyle/>
          <a:p>
            <a:pPr>
              <a:lnSpc>
                <a:spcPct val="161290"/>
              </a:lnSpc>
              <a:buClr>
                <a:srgbClr val="3B3535"/>
              </a:buClr>
              <a:buSzPts val="1000"/>
            </a:pPr>
            <a:r>
              <a:rPr lang="en-GB" sz="1000" b="1" dirty="0" smtClean="0">
                <a:solidFill>
                  <a:srgbClr val="3B3535"/>
                </a:solidFill>
              </a:rPr>
              <a:t>Enhanced Patient Engagement: </a:t>
            </a:r>
            <a:r>
              <a:rPr lang="en-GB" sz="1000" i="0" u="none" strike="noStrike" cap="none" dirty="0" smtClean="0">
                <a:solidFill>
                  <a:srgbClr val="3B3535"/>
                </a:solidFill>
              </a:rPr>
              <a:t>Empowers </a:t>
            </a:r>
            <a:r>
              <a:rPr lang="en-GB" sz="1000" i="0" u="none" strike="noStrike" cap="none" dirty="0">
                <a:solidFill>
                  <a:srgbClr val="3B3535"/>
                </a:solidFill>
              </a:rPr>
              <a:t>individuals to take proactive steps towards maintaining their health.</a:t>
            </a:r>
            <a:endParaRPr sz="1000" i="0" u="none" strike="noStrike" cap="none"/>
          </a:p>
        </p:txBody>
      </p:sp>
      <p:sp>
        <p:nvSpPr>
          <p:cNvPr id="152" name="Google Shape;152;p28"/>
          <p:cNvSpPr/>
          <p:nvPr/>
        </p:nvSpPr>
        <p:spPr>
          <a:xfrm>
            <a:off x="234181" y="3459547"/>
            <a:ext cx="1772100" cy="204300"/>
          </a:xfrm>
          <a:prstGeom prst="rect">
            <a:avLst/>
          </a:prstGeom>
          <a:noFill/>
          <a:ln>
            <a:noFill/>
          </a:ln>
        </p:spPr>
        <p:txBody>
          <a:bodyPr spcFirstLastPara="1" wrap="square" lIns="0" tIns="0" rIns="0" bIns="0" anchor="t" anchorCtr="0">
            <a:noAutofit/>
          </a:bodyPr>
          <a:lstStyle/>
          <a:p>
            <a:pPr marL="0" marR="0" lvl="0" indent="0" algn="l" rtl="0">
              <a:lnSpc>
                <a:spcPct val="124390"/>
              </a:lnSpc>
              <a:spcBef>
                <a:spcPts val="0"/>
              </a:spcBef>
              <a:spcAft>
                <a:spcPts val="0"/>
              </a:spcAft>
              <a:buClr>
                <a:srgbClr val="3B3535"/>
              </a:buClr>
              <a:buSzPts val="1300"/>
              <a:buFont typeface="Alexandria"/>
              <a:buNone/>
            </a:pPr>
            <a:endParaRPr sz="1100" b="1" i="0" u="none" strike="noStrike" cap="none"/>
          </a:p>
        </p:txBody>
      </p:sp>
      <p:sp>
        <p:nvSpPr>
          <p:cNvPr id="153" name="Google Shape;153;p28"/>
          <p:cNvSpPr/>
          <p:nvPr/>
        </p:nvSpPr>
        <p:spPr>
          <a:xfrm>
            <a:off x="193834" y="2899485"/>
            <a:ext cx="4011000" cy="433500"/>
          </a:xfrm>
          <a:prstGeom prst="rect">
            <a:avLst/>
          </a:prstGeom>
          <a:noFill/>
          <a:ln>
            <a:noFill/>
          </a:ln>
        </p:spPr>
        <p:txBody>
          <a:bodyPr spcFirstLastPara="1" wrap="square" lIns="0" tIns="0" rIns="0" bIns="0" anchor="t" anchorCtr="0">
            <a:noAutofit/>
          </a:bodyPr>
          <a:lstStyle/>
          <a:p>
            <a:pPr>
              <a:lnSpc>
                <a:spcPct val="161290"/>
              </a:lnSpc>
              <a:buClr>
                <a:srgbClr val="3B3535"/>
              </a:buClr>
              <a:buSzPts val="1000"/>
            </a:pPr>
            <a:r>
              <a:rPr lang="en-GB" sz="1000" b="1" dirty="0" smtClean="0">
                <a:solidFill>
                  <a:srgbClr val="3B3535"/>
                </a:solidFill>
              </a:rPr>
              <a:t>Global Health Impact: </a:t>
            </a:r>
            <a:r>
              <a:rPr lang="en-GB" sz="1000" i="0" u="none" strike="noStrike" cap="none" dirty="0" smtClean="0">
                <a:solidFill>
                  <a:srgbClr val="3B3535"/>
                </a:solidFill>
              </a:rPr>
              <a:t>This </a:t>
            </a:r>
            <a:r>
              <a:rPr lang="en-GB" sz="1000" i="0" u="none" strike="noStrike" cap="none" dirty="0">
                <a:solidFill>
                  <a:srgbClr val="3B3535"/>
                </a:solidFill>
              </a:rPr>
              <a:t>technology can be deployed globally to address diverse healthcare needs.</a:t>
            </a:r>
            <a:endParaRPr sz="1000" i="0" u="none" strike="noStrike" cap="none"/>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9"/>
          <p:cNvSpPr/>
          <p:nvPr/>
        </p:nvSpPr>
        <p:spPr>
          <a:xfrm>
            <a:off x="432650" y="335425"/>
            <a:ext cx="8388000" cy="459900"/>
          </a:xfrm>
          <a:prstGeom prst="rect">
            <a:avLst/>
          </a:prstGeom>
          <a:solidFill>
            <a:srgbClr val="CFE2F3"/>
          </a:solidFill>
          <a:ln>
            <a:noFill/>
          </a:ln>
        </p:spPr>
        <p:txBody>
          <a:bodyPr spcFirstLastPara="1" wrap="square" lIns="0" tIns="0" rIns="0" bIns="0" anchor="ctr" anchorCtr="0">
            <a:noAutofit/>
          </a:bodyPr>
          <a:lstStyle/>
          <a:p>
            <a:pPr marL="0" marR="0" lvl="0" indent="0" algn="l" rtl="0">
              <a:lnSpc>
                <a:spcPct val="125925"/>
              </a:lnSpc>
              <a:spcBef>
                <a:spcPts val="0"/>
              </a:spcBef>
              <a:spcAft>
                <a:spcPts val="0"/>
              </a:spcAft>
              <a:buClr>
                <a:srgbClr val="1F1E1E"/>
              </a:buClr>
              <a:buSzPts val="2500"/>
              <a:buFont typeface="Alexandria"/>
              <a:buNone/>
            </a:pPr>
            <a:r>
              <a:rPr lang="en-GB" sz="2800" b="1">
                <a:solidFill>
                  <a:srgbClr val="1F1E1E"/>
                </a:solidFill>
                <a:latin typeface="Times New Roman"/>
                <a:ea typeface="Times New Roman"/>
                <a:cs typeface="Times New Roman"/>
                <a:sym typeface="Times New Roman"/>
              </a:rPr>
              <a:t>  Key features of Dataset</a:t>
            </a:r>
            <a:endParaRPr sz="2800" b="1" i="0" u="none" strike="noStrike" cap="none">
              <a:latin typeface="Times New Roman"/>
              <a:ea typeface="Times New Roman"/>
              <a:cs typeface="Times New Roman"/>
              <a:sym typeface="Times New Roman"/>
            </a:endParaRPr>
          </a:p>
        </p:txBody>
      </p:sp>
      <p:sp>
        <p:nvSpPr>
          <p:cNvPr id="160" name="Google Shape;160;p29"/>
          <p:cNvSpPr/>
          <p:nvPr/>
        </p:nvSpPr>
        <p:spPr>
          <a:xfrm>
            <a:off x="439323" y="1382912"/>
            <a:ext cx="8278800" cy="3927300"/>
          </a:xfrm>
          <a:prstGeom prst="rect">
            <a:avLst/>
          </a:prstGeom>
          <a:noFill/>
          <a:ln>
            <a:noFill/>
          </a:ln>
        </p:spPr>
        <p:txBody>
          <a:bodyPr spcFirstLastPara="1" wrap="square" lIns="0" tIns="0" rIns="0" bIns="0" anchor="t" anchorCtr="0">
            <a:noAutofit/>
          </a:bodyPr>
          <a:lstStyle/>
          <a:p>
            <a:r>
              <a:rPr lang="en-US" sz="1200" b="1" dirty="0" smtClean="0"/>
              <a:t>CAD Dataset:</a:t>
            </a:r>
            <a:r>
              <a:rPr lang="en-US" sz="1200" dirty="0" smtClean="0"/>
              <a:t/>
            </a:r>
            <a:br>
              <a:rPr lang="en-US" sz="1200" dirty="0" smtClean="0"/>
            </a:br>
            <a:r>
              <a:rPr lang="en-US" sz="1200" dirty="0" smtClean="0"/>
              <a:t>– Contains 14 clinical and demographic features (age, sex, chest pain type, resting blood pressure, cholesterol, fasting blood sugar, resting ECG, max heart rate, exercise angina, ST depression, slope, number of vessels, </a:t>
            </a:r>
            <a:r>
              <a:rPr lang="en-US" sz="1200" dirty="0" err="1" smtClean="0"/>
              <a:t>thalassemia</a:t>
            </a:r>
            <a:r>
              <a:rPr lang="en-US" sz="1200" dirty="0" smtClean="0"/>
              <a:t>).</a:t>
            </a:r>
            <a:br>
              <a:rPr lang="en-US" sz="1200" dirty="0" smtClean="0"/>
            </a:br>
            <a:r>
              <a:rPr lang="en-US" sz="1200" dirty="0" smtClean="0"/>
              <a:t>– Target is binary (1 = presence of CAD, 0 = absence).</a:t>
            </a:r>
            <a:br>
              <a:rPr lang="en-US" sz="1200" dirty="0" smtClean="0"/>
            </a:br>
            <a:r>
              <a:rPr lang="en-US" sz="1200" dirty="0" smtClean="0"/>
              <a:t>– Used to train ML models to identify patterns (e.g., high BP or cholesterol) that predict coronary artery disease risk.</a:t>
            </a:r>
          </a:p>
          <a:p>
            <a:endParaRPr lang="en-US" sz="1200" dirty="0" smtClean="0"/>
          </a:p>
          <a:p>
            <a:r>
              <a:rPr lang="en-US" sz="1200" b="1" dirty="0" smtClean="0"/>
              <a:t>Arrhythmia Dataset:</a:t>
            </a:r>
            <a:r>
              <a:rPr lang="en-US" sz="1200" dirty="0" smtClean="0"/>
              <a:t/>
            </a:r>
            <a:br>
              <a:rPr lang="en-US" sz="1200" dirty="0" smtClean="0"/>
            </a:br>
            <a:r>
              <a:rPr lang="en-US" sz="1200" dirty="0" smtClean="0"/>
              <a:t>– Contains 25 ECG‐derived features (age, sex, height, weight, heart rate, QRS duration, P-R/Q-T/T intervals, Q/R/S/R'/S' wave amplitudes, </a:t>
            </a:r>
            <a:r>
              <a:rPr lang="en-US" sz="1200" dirty="0" err="1" smtClean="0"/>
              <a:t>Amp_R_Wave</a:t>
            </a:r>
            <a:r>
              <a:rPr lang="en-US" sz="1200" dirty="0" smtClean="0"/>
              <a:t>, </a:t>
            </a:r>
            <a:r>
              <a:rPr lang="en-US" sz="1200" dirty="0" err="1" smtClean="0"/>
              <a:t>JJ_Wave</a:t>
            </a:r>
            <a:r>
              <a:rPr lang="en-US" sz="1200" dirty="0" smtClean="0"/>
              <a:t>, </a:t>
            </a:r>
            <a:r>
              <a:rPr lang="en-US" sz="1200" dirty="0" err="1" smtClean="0"/>
              <a:t>Int_Def</a:t>
            </a:r>
            <a:r>
              <a:rPr lang="en-US" sz="1200" dirty="0" smtClean="0"/>
              <a:t>, QRSA, QRSTA, plus DII/DIII/AVR/AVL/AVF/V1 mean and max values).</a:t>
            </a:r>
            <a:br>
              <a:rPr lang="en-US" sz="1200" dirty="0" smtClean="0"/>
            </a:br>
            <a:r>
              <a:rPr lang="en-US" sz="1200" dirty="0" smtClean="0"/>
              <a:t>– Target is multiclass (15 arrhythmia types, from Normal through A-fib/flutter, LV hypertrophy, AV blocks, bundle branch blocks, etc.).</a:t>
            </a:r>
            <a:br>
              <a:rPr lang="en-US" sz="1200" dirty="0" smtClean="0"/>
            </a:br>
            <a:r>
              <a:rPr lang="en-US" sz="1200" dirty="0" smtClean="0"/>
              <a:t>– Used to train ML models to estimate probability across 15 rhythm categories, enabling early detection and tailored intervention.</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0"/>
          <p:cNvSpPr/>
          <p:nvPr/>
        </p:nvSpPr>
        <p:spPr>
          <a:xfrm>
            <a:off x="432650" y="335425"/>
            <a:ext cx="8388000" cy="459900"/>
          </a:xfrm>
          <a:prstGeom prst="rect">
            <a:avLst/>
          </a:prstGeom>
          <a:solidFill>
            <a:srgbClr val="CFE2F3"/>
          </a:solidFill>
          <a:ln>
            <a:noFill/>
          </a:ln>
        </p:spPr>
        <p:txBody>
          <a:bodyPr spcFirstLastPara="1" wrap="square" lIns="0" tIns="0" rIns="0" bIns="0" anchor="ctr" anchorCtr="0">
            <a:noAutofit/>
          </a:bodyPr>
          <a:lstStyle/>
          <a:p>
            <a:pPr marL="0" marR="0" lvl="0" indent="0" algn="l" rtl="0">
              <a:lnSpc>
                <a:spcPct val="125925"/>
              </a:lnSpc>
              <a:spcBef>
                <a:spcPts val="0"/>
              </a:spcBef>
              <a:spcAft>
                <a:spcPts val="0"/>
              </a:spcAft>
              <a:buClr>
                <a:srgbClr val="1F1E1E"/>
              </a:buClr>
              <a:buSzPts val="2500"/>
              <a:buFont typeface="Alexandria"/>
              <a:buNone/>
            </a:pPr>
            <a:r>
              <a:rPr lang="en-GB" sz="2800" b="1">
                <a:solidFill>
                  <a:srgbClr val="1F1E1E"/>
                </a:solidFill>
                <a:latin typeface="Times New Roman"/>
                <a:ea typeface="Times New Roman"/>
                <a:cs typeface="Times New Roman"/>
                <a:sym typeface="Times New Roman"/>
              </a:rPr>
              <a:t>  Key features of Dataset</a:t>
            </a:r>
            <a:endParaRPr sz="2800" b="1" i="0" u="none" strike="noStrike" cap="none">
              <a:latin typeface="Times New Roman"/>
              <a:ea typeface="Times New Roman"/>
              <a:cs typeface="Times New Roman"/>
              <a:sym typeface="Times New Roman"/>
            </a:endParaRPr>
          </a:p>
        </p:txBody>
      </p:sp>
      <p:sp>
        <p:nvSpPr>
          <p:cNvPr id="167" name="Google Shape;167;p30"/>
          <p:cNvSpPr/>
          <p:nvPr/>
        </p:nvSpPr>
        <p:spPr>
          <a:xfrm>
            <a:off x="487250" y="1136175"/>
            <a:ext cx="8278800" cy="3249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sz="1100" dirty="0">
                <a:solidFill>
                  <a:schemeClr val="dk1"/>
                </a:solidFill>
              </a:rPr>
              <a:t>The dataset for </a:t>
            </a:r>
            <a:r>
              <a:rPr lang="en-GB" sz="1100" b="1" dirty="0" smtClean="0">
                <a:solidFill>
                  <a:schemeClr val="dk1"/>
                </a:solidFill>
              </a:rPr>
              <a:t>Coronary Artery diseases </a:t>
            </a:r>
            <a:r>
              <a:rPr lang="en-GB" sz="1100" dirty="0">
                <a:solidFill>
                  <a:schemeClr val="dk1"/>
                </a:solidFill>
              </a:rPr>
              <a:t>contains </a:t>
            </a:r>
            <a:r>
              <a:rPr lang="en-GB" sz="1100" b="1" dirty="0">
                <a:solidFill>
                  <a:schemeClr val="dk1"/>
                </a:solidFill>
              </a:rPr>
              <a:t>303 entries</a:t>
            </a:r>
            <a:r>
              <a:rPr lang="en-GB" sz="1100" dirty="0">
                <a:solidFill>
                  <a:schemeClr val="dk1"/>
                </a:solidFill>
              </a:rPr>
              <a:t> with the following 14 features, all of which are non-null:</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sz="1100" b="1" dirty="0">
                <a:solidFill>
                  <a:schemeClr val="dk1"/>
                </a:solidFill>
              </a:rPr>
              <a:t>age</a:t>
            </a:r>
            <a:r>
              <a:rPr lang="en-GB" sz="1100" dirty="0">
                <a:solidFill>
                  <a:schemeClr val="dk1"/>
                </a:solidFill>
              </a:rPr>
              <a:t>: Age of the patient (integer)</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dirty="0">
                <a:solidFill>
                  <a:schemeClr val="dk1"/>
                </a:solidFill>
              </a:rPr>
              <a:t>sex</a:t>
            </a:r>
            <a:r>
              <a:rPr lang="en-GB" sz="1100" dirty="0">
                <a:solidFill>
                  <a:schemeClr val="dk1"/>
                </a:solidFill>
              </a:rPr>
              <a:t>: Sex (1 = male; 0 = female)</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dirty="0">
                <a:solidFill>
                  <a:schemeClr val="dk1"/>
                </a:solidFill>
              </a:rPr>
              <a:t>cp</a:t>
            </a:r>
            <a:r>
              <a:rPr lang="en-GB" sz="1100" dirty="0">
                <a:solidFill>
                  <a:schemeClr val="dk1"/>
                </a:solidFill>
              </a:rPr>
              <a:t>: Chest pain type (0–3, indicating different severity levels)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dirty="0" err="1">
                <a:solidFill>
                  <a:schemeClr val="dk1"/>
                </a:solidFill>
              </a:rPr>
              <a:t>trestbps</a:t>
            </a:r>
            <a:r>
              <a:rPr lang="en-GB" sz="1100" dirty="0">
                <a:solidFill>
                  <a:schemeClr val="dk1"/>
                </a:solidFill>
              </a:rPr>
              <a:t>: Resting blood pressure (mm Hg)</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dirty="0" err="1">
                <a:solidFill>
                  <a:schemeClr val="dk1"/>
                </a:solidFill>
              </a:rPr>
              <a:t>chol</a:t>
            </a:r>
            <a:r>
              <a:rPr lang="en-GB" sz="1100" dirty="0">
                <a:solidFill>
                  <a:schemeClr val="dk1"/>
                </a:solidFill>
              </a:rPr>
              <a:t>: Serum cholesterol (mg/dl)</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dirty="0" err="1">
                <a:solidFill>
                  <a:schemeClr val="dk1"/>
                </a:solidFill>
              </a:rPr>
              <a:t>fbs</a:t>
            </a:r>
            <a:r>
              <a:rPr lang="en-GB" sz="1100" dirty="0">
                <a:solidFill>
                  <a:schemeClr val="dk1"/>
                </a:solidFill>
              </a:rPr>
              <a:t>: Fasting blood sugar &gt; 120 mg/dl (1 = true; 0 = false)</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dirty="0" err="1">
                <a:solidFill>
                  <a:schemeClr val="dk1"/>
                </a:solidFill>
              </a:rPr>
              <a:t>restecg</a:t>
            </a:r>
            <a:r>
              <a:rPr lang="en-GB" sz="1100" dirty="0">
                <a:solidFill>
                  <a:schemeClr val="dk1"/>
                </a:solidFill>
              </a:rPr>
              <a:t>: Resting electrocardiographic results (0–2)</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dirty="0" err="1">
                <a:solidFill>
                  <a:schemeClr val="dk1"/>
                </a:solidFill>
              </a:rPr>
              <a:t>thalach</a:t>
            </a:r>
            <a:r>
              <a:rPr lang="en-GB" sz="1100" dirty="0">
                <a:solidFill>
                  <a:schemeClr val="dk1"/>
                </a:solidFill>
              </a:rPr>
              <a:t>: Maximum heart rate achieved</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dirty="0" err="1">
                <a:solidFill>
                  <a:schemeClr val="dk1"/>
                </a:solidFill>
              </a:rPr>
              <a:t>exang</a:t>
            </a:r>
            <a:r>
              <a:rPr lang="en-GB" sz="1100" dirty="0">
                <a:solidFill>
                  <a:schemeClr val="dk1"/>
                </a:solidFill>
              </a:rPr>
              <a:t>: Exercise-induced angina (1 = yes; 0 = no)</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dirty="0" err="1">
                <a:solidFill>
                  <a:schemeClr val="dk1"/>
                </a:solidFill>
              </a:rPr>
              <a:t>oldpeak</a:t>
            </a:r>
            <a:r>
              <a:rPr lang="en-GB" sz="1100" dirty="0">
                <a:solidFill>
                  <a:schemeClr val="dk1"/>
                </a:solidFill>
              </a:rPr>
              <a:t>: ST depression induced by exercise relative to rest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dirty="0">
                <a:solidFill>
                  <a:schemeClr val="dk1"/>
                </a:solidFill>
              </a:rPr>
              <a:t>slope</a:t>
            </a:r>
            <a:r>
              <a:rPr lang="en-GB" sz="1100" dirty="0">
                <a:solidFill>
                  <a:schemeClr val="dk1"/>
                </a:solidFill>
              </a:rPr>
              <a:t>: The slope of the peak exercise ST segment (0–2)</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dirty="0">
                <a:solidFill>
                  <a:schemeClr val="dk1"/>
                </a:solidFill>
              </a:rPr>
              <a:t>ca</a:t>
            </a:r>
            <a:r>
              <a:rPr lang="en-GB" sz="1100" dirty="0">
                <a:solidFill>
                  <a:schemeClr val="dk1"/>
                </a:solidFill>
              </a:rPr>
              <a:t>: Number of major vessels (0–4) </a:t>
            </a:r>
            <a:r>
              <a:rPr lang="en-GB" sz="1100" dirty="0" err="1">
                <a:solidFill>
                  <a:schemeClr val="dk1"/>
                </a:solidFill>
              </a:rPr>
              <a:t>colored</a:t>
            </a:r>
            <a:r>
              <a:rPr lang="en-GB" sz="1100" dirty="0">
                <a:solidFill>
                  <a:schemeClr val="dk1"/>
                </a:solidFill>
              </a:rPr>
              <a:t> by fluoroscopy</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dirty="0" err="1">
                <a:solidFill>
                  <a:schemeClr val="dk1"/>
                </a:solidFill>
              </a:rPr>
              <a:t>thal</a:t>
            </a:r>
            <a:r>
              <a:rPr lang="en-GB" sz="1100" dirty="0">
                <a:solidFill>
                  <a:schemeClr val="dk1"/>
                </a:solidFill>
              </a:rPr>
              <a:t>: </a:t>
            </a:r>
            <a:r>
              <a:rPr lang="en-GB" sz="1100" dirty="0" err="1">
                <a:solidFill>
                  <a:schemeClr val="dk1"/>
                </a:solidFill>
              </a:rPr>
              <a:t>Thalassemia</a:t>
            </a:r>
            <a:r>
              <a:rPr lang="en-GB" sz="1100" dirty="0">
                <a:solidFill>
                  <a:schemeClr val="dk1"/>
                </a:solidFill>
              </a:rPr>
              <a:t> (0 = normal; 1 = fixed defect; 2 = reversible defect)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dirty="0">
                <a:solidFill>
                  <a:schemeClr val="dk1"/>
                </a:solidFill>
              </a:rPr>
              <a:t>target</a:t>
            </a:r>
            <a:r>
              <a:rPr lang="en-GB" sz="1100" dirty="0">
                <a:solidFill>
                  <a:schemeClr val="dk1"/>
                </a:solidFill>
              </a:rPr>
              <a:t>: Target variable (1 = presence of heart disease; 0 = absence)</a:t>
            </a:r>
            <a:endParaRPr sz="11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0"/>
          <p:cNvSpPr/>
          <p:nvPr/>
        </p:nvSpPr>
        <p:spPr>
          <a:xfrm>
            <a:off x="432650" y="335425"/>
            <a:ext cx="8388000" cy="459900"/>
          </a:xfrm>
          <a:prstGeom prst="rect">
            <a:avLst/>
          </a:prstGeom>
          <a:solidFill>
            <a:srgbClr val="CFE2F3"/>
          </a:solidFill>
          <a:ln>
            <a:noFill/>
          </a:ln>
        </p:spPr>
        <p:txBody>
          <a:bodyPr spcFirstLastPara="1" wrap="square" lIns="0" tIns="0" rIns="0" bIns="0" anchor="ctr" anchorCtr="0">
            <a:noAutofit/>
          </a:bodyPr>
          <a:lstStyle/>
          <a:p>
            <a:pPr marL="0" marR="0" lvl="0" indent="0" algn="l" rtl="0">
              <a:lnSpc>
                <a:spcPct val="125925"/>
              </a:lnSpc>
              <a:spcBef>
                <a:spcPts val="0"/>
              </a:spcBef>
              <a:spcAft>
                <a:spcPts val="0"/>
              </a:spcAft>
              <a:buClr>
                <a:srgbClr val="1F1E1E"/>
              </a:buClr>
              <a:buSzPts val="2500"/>
              <a:buFont typeface="Alexandria"/>
              <a:buNone/>
            </a:pPr>
            <a:r>
              <a:rPr lang="en-GB" sz="2800" b="1">
                <a:solidFill>
                  <a:srgbClr val="1F1E1E"/>
                </a:solidFill>
                <a:latin typeface="Times New Roman"/>
                <a:ea typeface="Times New Roman"/>
                <a:cs typeface="Times New Roman"/>
                <a:sym typeface="Times New Roman"/>
              </a:rPr>
              <a:t>  Key features of Dataset</a:t>
            </a:r>
            <a:endParaRPr sz="2800" b="1" i="0" u="none" strike="noStrike" cap="none">
              <a:latin typeface="Times New Roman"/>
              <a:ea typeface="Times New Roman"/>
              <a:cs typeface="Times New Roman"/>
              <a:sym typeface="Times New Roman"/>
            </a:endParaRPr>
          </a:p>
        </p:txBody>
      </p:sp>
      <p:sp>
        <p:nvSpPr>
          <p:cNvPr id="167" name="Google Shape;167;p30"/>
          <p:cNvSpPr/>
          <p:nvPr/>
        </p:nvSpPr>
        <p:spPr>
          <a:xfrm>
            <a:off x="487250" y="1129451"/>
            <a:ext cx="8226444" cy="3249000"/>
          </a:xfrm>
          <a:prstGeom prst="rect">
            <a:avLst/>
          </a:prstGeom>
          <a:noFill/>
          <a:ln>
            <a:noFill/>
          </a:ln>
        </p:spPr>
        <p:txBody>
          <a:bodyPr spcFirstLastPara="1" wrap="square" lIns="0" tIns="0" rIns="0" bIns="0" anchor="t" anchorCtr="0">
            <a:noAutofit/>
          </a:bodyPr>
          <a:lstStyle/>
          <a:p>
            <a:r>
              <a:rPr lang="en-US" sz="1100" b="1" dirty="0" smtClean="0"/>
              <a:t>Arrhythmia Dataset:</a:t>
            </a:r>
          </a:p>
          <a:p>
            <a:r>
              <a:rPr lang="en-US" sz="1100" dirty="0" smtClean="0"/>
              <a:t/>
            </a:r>
            <a:br>
              <a:rPr lang="en-US" sz="1100" dirty="0" smtClean="0"/>
            </a:br>
            <a:r>
              <a:rPr lang="en-US" sz="1100" dirty="0" smtClean="0"/>
              <a:t>– Contains 452 entries with 25 features, all non-null:</a:t>
            </a:r>
          </a:p>
          <a:p>
            <a:pPr>
              <a:buFont typeface="Arial" pitchFamily="34" charset="0"/>
              <a:buChar char="•"/>
            </a:pPr>
            <a:r>
              <a:rPr lang="en-US" sz="1100" b="1" dirty="0" smtClean="0"/>
              <a:t>Age: </a:t>
            </a:r>
            <a:r>
              <a:rPr lang="en-US" sz="1100" dirty="0" smtClean="0"/>
              <a:t>Age of the patient (years)</a:t>
            </a:r>
          </a:p>
          <a:p>
            <a:pPr>
              <a:buFont typeface="Arial" pitchFamily="34" charset="0"/>
              <a:buChar char="•"/>
            </a:pPr>
            <a:r>
              <a:rPr lang="en-US" sz="1100" b="1" dirty="0" smtClean="0"/>
              <a:t>Sex: </a:t>
            </a:r>
            <a:r>
              <a:rPr lang="en-US" sz="1100" dirty="0" smtClean="0"/>
              <a:t>Sex (1 = male; 0 = female)</a:t>
            </a:r>
          </a:p>
          <a:p>
            <a:pPr>
              <a:buFont typeface="Arial" pitchFamily="34" charset="0"/>
              <a:buChar char="•"/>
            </a:pPr>
            <a:r>
              <a:rPr lang="en-US" sz="1100" b="1" dirty="0" smtClean="0"/>
              <a:t>Height: </a:t>
            </a:r>
            <a:r>
              <a:rPr lang="en-US" sz="1100" dirty="0" smtClean="0"/>
              <a:t>Height (cm)</a:t>
            </a:r>
          </a:p>
          <a:p>
            <a:pPr>
              <a:buFont typeface="Arial" pitchFamily="34" charset="0"/>
              <a:buChar char="•"/>
            </a:pPr>
            <a:r>
              <a:rPr lang="en-US" sz="1100" b="1" dirty="0" smtClean="0"/>
              <a:t>Weight: </a:t>
            </a:r>
            <a:r>
              <a:rPr lang="en-US" sz="1100" dirty="0" smtClean="0"/>
              <a:t>Weight (kg)</a:t>
            </a:r>
          </a:p>
          <a:p>
            <a:pPr>
              <a:buFont typeface="Arial" pitchFamily="34" charset="0"/>
              <a:buChar char="•"/>
            </a:pPr>
            <a:r>
              <a:rPr lang="en-US" sz="1100" b="1" dirty="0" err="1" smtClean="0"/>
              <a:t>Heart_Rate</a:t>
            </a:r>
            <a:r>
              <a:rPr lang="en-US" sz="1100" b="1" dirty="0" smtClean="0"/>
              <a:t>: </a:t>
            </a:r>
            <a:r>
              <a:rPr lang="en-US" sz="1100" dirty="0" smtClean="0"/>
              <a:t>Heart rate (beats per minute)</a:t>
            </a:r>
          </a:p>
          <a:p>
            <a:pPr>
              <a:buFont typeface="Arial" pitchFamily="34" charset="0"/>
              <a:buChar char="•"/>
            </a:pPr>
            <a:r>
              <a:rPr lang="en-US" sz="1100" b="1" dirty="0" err="1" smtClean="0"/>
              <a:t>QRS_Dur</a:t>
            </a:r>
            <a:r>
              <a:rPr lang="en-US" sz="1100" b="1" dirty="0" smtClean="0"/>
              <a:t>: </a:t>
            </a:r>
            <a:r>
              <a:rPr lang="en-US" sz="1100" dirty="0" smtClean="0"/>
              <a:t>QRS duration (ms)</a:t>
            </a:r>
          </a:p>
          <a:p>
            <a:pPr>
              <a:buFont typeface="Arial" pitchFamily="34" charset="0"/>
              <a:buChar char="•"/>
            </a:pPr>
            <a:r>
              <a:rPr lang="en-US" sz="1100" b="1" dirty="0" smtClean="0"/>
              <a:t>P-</a:t>
            </a:r>
            <a:r>
              <a:rPr lang="en-US" sz="1100" b="1" dirty="0" err="1" smtClean="0"/>
              <a:t>R_Int</a:t>
            </a:r>
            <a:r>
              <a:rPr lang="en-US" sz="1100" b="1" dirty="0" smtClean="0"/>
              <a:t>: </a:t>
            </a:r>
            <a:r>
              <a:rPr lang="en-US" sz="1100" dirty="0" smtClean="0"/>
              <a:t>P-R interval (ms)</a:t>
            </a:r>
          </a:p>
          <a:p>
            <a:pPr>
              <a:buFont typeface="Arial" pitchFamily="34" charset="0"/>
              <a:buChar char="•"/>
            </a:pPr>
            <a:r>
              <a:rPr lang="en-US" sz="1100" b="1" dirty="0" smtClean="0"/>
              <a:t>Q-</a:t>
            </a:r>
            <a:r>
              <a:rPr lang="en-US" sz="1100" b="1" dirty="0" err="1" smtClean="0"/>
              <a:t>T_Int</a:t>
            </a:r>
            <a:r>
              <a:rPr lang="en-US" sz="1100" b="1" dirty="0" smtClean="0"/>
              <a:t>: </a:t>
            </a:r>
            <a:r>
              <a:rPr lang="en-US" sz="1100" dirty="0" smtClean="0"/>
              <a:t>Q-T interval (ms)</a:t>
            </a:r>
          </a:p>
          <a:p>
            <a:pPr>
              <a:buFont typeface="Arial" pitchFamily="34" charset="0"/>
              <a:buChar char="•"/>
            </a:pPr>
            <a:r>
              <a:rPr lang="en-US" sz="1100" b="1" dirty="0" err="1" smtClean="0"/>
              <a:t>T_Int</a:t>
            </a:r>
            <a:r>
              <a:rPr lang="en-US" sz="1100" b="1" dirty="0" smtClean="0"/>
              <a:t>: </a:t>
            </a:r>
            <a:r>
              <a:rPr lang="en-US" sz="1100" dirty="0" smtClean="0"/>
              <a:t>T interval (ms)</a:t>
            </a:r>
          </a:p>
          <a:p>
            <a:pPr>
              <a:buFont typeface="Arial" pitchFamily="34" charset="0"/>
              <a:buChar char="•"/>
            </a:pPr>
            <a:r>
              <a:rPr lang="en-US" sz="1100" b="1" dirty="0" err="1" smtClean="0"/>
              <a:t>Q_Wave</a:t>
            </a:r>
            <a:r>
              <a:rPr lang="en-US" sz="1100" b="1" dirty="0" smtClean="0"/>
              <a:t>: </a:t>
            </a:r>
            <a:r>
              <a:rPr lang="en-US" sz="1100" dirty="0" smtClean="0"/>
              <a:t>Q-wave amplitude (mV)</a:t>
            </a:r>
          </a:p>
          <a:p>
            <a:pPr>
              <a:buFont typeface="Arial" pitchFamily="34" charset="0"/>
              <a:buChar char="•"/>
            </a:pPr>
            <a:r>
              <a:rPr lang="en-US" sz="1100" b="1" dirty="0" err="1" smtClean="0"/>
              <a:t>R_Wave</a:t>
            </a:r>
            <a:r>
              <a:rPr lang="en-US" sz="1100" b="1" dirty="0" smtClean="0"/>
              <a:t>: </a:t>
            </a:r>
            <a:r>
              <a:rPr lang="en-US" sz="1100" dirty="0" smtClean="0"/>
              <a:t>R-wave amplitude (mV)</a:t>
            </a:r>
          </a:p>
          <a:p>
            <a:pPr>
              <a:buFont typeface="Arial" pitchFamily="34" charset="0"/>
              <a:buChar char="•"/>
            </a:pPr>
            <a:r>
              <a:rPr lang="en-US" sz="1100" b="1" dirty="0" err="1" smtClean="0"/>
              <a:t>S_Wave</a:t>
            </a:r>
            <a:r>
              <a:rPr lang="en-US" sz="1100" b="1" dirty="0" smtClean="0"/>
              <a:t>:</a:t>
            </a:r>
            <a:r>
              <a:rPr lang="en-US" sz="1100" dirty="0" smtClean="0"/>
              <a:t> S-wave amplitude (mV)</a:t>
            </a:r>
          </a:p>
          <a:p>
            <a:pPr>
              <a:buFont typeface="Arial" pitchFamily="34" charset="0"/>
              <a:buChar char="•"/>
            </a:pPr>
            <a:endParaRPr lang="en-IN" sz="1100" dirty="0" smtClean="0"/>
          </a:p>
          <a:p>
            <a:pPr>
              <a:buFont typeface="Arial" pitchFamily="34" charset="0"/>
              <a:buChar char="•"/>
            </a:pPr>
            <a:endParaRPr lang="en-IN" sz="1100" dirty="0" smtClean="0"/>
          </a:p>
          <a:p>
            <a:endParaRPr lang="en-IN" sz="1100" dirty="0" smtClean="0"/>
          </a:p>
          <a:p>
            <a:pPr>
              <a:buFont typeface="Arial" pitchFamily="34" charset="0"/>
              <a:buChar char="•"/>
            </a:pPr>
            <a:r>
              <a:rPr lang="en-US" sz="1100" dirty="0" smtClean="0"/>
              <a:t>Target is multiclass (15 arrhythmia categories), used to train models that estimate the probability of each rhythm type.</a:t>
            </a:r>
          </a:p>
          <a:p>
            <a:pPr>
              <a:buFont typeface="Arial" pitchFamily="34" charset="0"/>
              <a:buChar char="•"/>
            </a:pPr>
            <a:endParaRPr lang="en-US" sz="1100" dirty="0" smtClean="0"/>
          </a:p>
          <a:p>
            <a:pPr>
              <a:buFont typeface="Arial" pitchFamily="34" charset="0"/>
              <a:buChar char="•"/>
            </a:pPr>
            <a:endParaRPr lang="en-US" sz="1100" dirty="0" smtClean="0"/>
          </a:p>
        </p:txBody>
      </p:sp>
      <p:sp>
        <p:nvSpPr>
          <p:cNvPr id="4" name="TextBox 3"/>
          <p:cNvSpPr txBox="1"/>
          <p:nvPr/>
        </p:nvSpPr>
        <p:spPr>
          <a:xfrm>
            <a:off x="5156947" y="1109382"/>
            <a:ext cx="3623982" cy="2800767"/>
          </a:xfrm>
          <a:prstGeom prst="rect">
            <a:avLst/>
          </a:prstGeom>
          <a:noFill/>
        </p:spPr>
        <p:txBody>
          <a:bodyPr wrap="square" rtlCol="0">
            <a:spAutoFit/>
          </a:bodyPr>
          <a:lstStyle/>
          <a:p>
            <a:pPr>
              <a:buFont typeface="Arial" pitchFamily="34" charset="0"/>
              <a:buChar char="•"/>
            </a:pPr>
            <a:endParaRPr lang="en-US" sz="1100" dirty="0" smtClean="0"/>
          </a:p>
          <a:p>
            <a:pPr>
              <a:buFont typeface="Arial" pitchFamily="34" charset="0"/>
              <a:buChar char="•"/>
            </a:pPr>
            <a:endParaRPr lang="en-US" sz="1100" dirty="0" smtClean="0"/>
          </a:p>
          <a:p>
            <a:pPr>
              <a:buFont typeface="Arial" pitchFamily="34" charset="0"/>
              <a:buChar char="•"/>
            </a:pPr>
            <a:r>
              <a:rPr lang="en-US" sz="1100" b="1" dirty="0" smtClean="0"/>
              <a:t>R'-Wave: </a:t>
            </a:r>
            <a:r>
              <a:rPr lang="en-US" sz="1100" dirty="0" smtClean="0"/>
              <a:t>R′-wave amplitude (mV)</a:t>
            </a:r>
          </a:p>
          <a:p>
            <a:pPr>
              <a:buFont typeface="Arial" pitchFamily="34" charset="0"/>
              <a:buChar char="•"/>
            </a:pPr>
            <a:r>
              <a:rPr lang="en-US" sz="1100" b="1" dirty="0" smtClean="0"/>
              <a:t>S'-Wave: </a:t>
            </a:r>
            <a:r>
              <a:rPr lang="en-US" sz="1100" dirty="0" smtClean="0"/>
              <a:t>S′-wave amplitude (mV)</a:t>
            </a:r>
          </a:p>
          <a:p>
            <a:pPr>
              <a:buFont typeface="Arial" pitchFamily="34" charset="0"/>
              <a:buChar char="•"/>
            </a:pPr>
            <a:r>
              <a:rPr lang="en-US" sz="1100" b="1" dirty="0" err="1" smtClean="0"/>
              <a:t>Amp_R_Wave</a:t>
            </a:r>
            <a:r>
              <a:rPr lang="en-US" sz="1100" b="1" dirty="0" smtClean="0"/>
              <a:t>: </a:t>
            </a:r>
            <a:r>
              <a:rPr lang="en-US" sz="1100" dirty="0" smtClean="0"/>
              <a:t>R-wave amplitude peak (mV)</a:t>
            </a:r>
          </a:p>
          <a:p>
            <a:pPr>
              <a:buFont typeface="Arial" pitchFamily="34" charset="0"/>
              <a:buChar char="•"/>
            </a:pPr>
            <a:r>
              <a:rPr lang="en-US" sz="1100" b="1" dirty="0" err="1" smtClean="0"/>
              <a:t>JJ_Wave</a:t>
            </a:r>
            <a:r>
              <a:rPr lang="en-US" sz="1100" b="1" dirty="0" smtClean="0"/>
              <a:t>: </a:t>
            </a:r>
            <a:r>
              <a:rPr lang="en-US" sz="1100" dirty="0" smtClean="0"/>
              <a:t>J-junction wave amplitude (mV)</a:t>
            </a:r>
          </a:p>
          <a:p>
            <a:pPr>
              <a:buFont typeface="Arial" pitchFamily="34" charset="0"/>
              <a:buChar char="•"/>
            </a:pPr>
            <a:r>
              <a:rPr lang="en-US" sz="1100" b="1" dirty="0" err="1" smtClean="0"/>
              <a:t>Int_Def</a:t>
            </a:r>
            <a:r>
              <a:rPr lang="en-US" sz="1100" b="1" dirty="0" smtClean="0"/>
              <a:t>: </a:t>
            </a:r>
            <a:r>
              <a:rPr lang="en-US" sz="1100" dirty="0" smtClean="0"/>
              <a:t>Intrinsic deflection flag (0/1)</a:t>
            </a:r>
          </a:p>
          <a:p>
            <a:pPr>
              <a:buFont typeface="Arial" pitchFamily="34" charset="0"/>
              <a:buChar char="•"/>
            </a:pPr>
            <a:r>
              <a:rPr lang="en-US" sz="1100" b="1" dirty="0" smtClean="0"/>
              <a:t>QRSA: </a:t>
            </a:r>
            <a:r>
              <a:rPr lang="en-US" sz="1100" dirty="0" smtClean="0"/>
              <a:t>QRS axis flag (0/1)</a:t>
            </a:r>
          </a:p>
          <a:p>
            <a:pPr>
              <a:buFont typeface="Arial" pitchFamily="34" charset="0"/>
              <a:buChar char="•"/>
            </a:pPr>
            <a:r>
              <a:rPr lang="en-US" sz="1100" b="1" dirty="0" smtClean="0"/>
              <a:t>QRSTA: </a:t>
            </a:r>
            <a:r>
              <a:rPr lang="en-US" sz="1100" dirty="0" smtClean="0"/>
              <a:t>QRS-T angle (degrees)</a:t>
            </a:r>
          </a:p>
          <a:p>
            <a:pPr>
              <a:buFont typeface="Arial" pitchFamily="34" charset="0"/>
              <a:buChar char="•"/>
            </a:pPr>
            <a:r>
              <a:rPr lang="en-US" sz="1100" b="1" dirty="0" err="1" smtClean="0"/>
              <a:t>DII_mean</a:t>
            </a:r>
            <a:r>
              <a:rPr lang="en-US" sz="1100" b="1" dirty="0" smtClean="0"/>
              <a:t>: </a:t>
            </a:r>
            <a:r>
              <a:rPr lang="en-US" sz="1100" dirty="0" smtClean="0"/>
              <a:t>Mean amplitude in lead DII (mV)</a:t>
            </a:r>
          </a:p>
          <a:p>
            <a:pPr>
              <a:buFont typeface="Arial" pitchFamily="34" charset="0"/>
              <a:buChar char="•"/>
            </a:pPr>
            <a:r>
              <a:rPr lang="en-US" sz="1100" b="1" dirty="0" err="1" smtClean="0"/>
              <a:t>DIII_mean</a:t>
            </a:r>
            <a:r>
              <a:rPr lang="en-US" sz="1100" b="1" dirty="0" smtClean="0"/>
              <a:t>: </a:t>
            </a:r>
            <a:r>
              <a:rPr lang="en-US" sz="1100" dirty="0" smtClean="0"/>
              <a:t>Mean amplitude in lead DIII (mV)</a:t>
            </a:r>
          </a:p>
          <a:p>
            <a:pPr>
              <a:buFont typeface="Arial" pitchFamily="34" charset="0"/>
              <a:buChar char="•"/>
            </a:pPr>
            <a:r>
              <a:rPr lang="en-US" sz="1100" b="1" dirty="0" err="1" smtClean="0"/>
              <a:t>AVR_mean</a:t>
            </a:r>
            <a:r>
              <a:rPr lang="en-US" sz="1100" b="1" dirty="0" smtClean="0"/>
              <a:t>: </a:t>
            </a:r>
            <a:r>
              <a:rPr lang="en-US" sz="1100" dirty="0" smtClean="0"/>
              <a:t>Mean amplitude in lead </a:t>
            </a:r>
            <a:r>
              <a:rPr lang="en-US" sz="1100" dirty="0" err="1" smtClean="0"/>
              <a:t>aVR</a:t>
            </a:r>
            <a:r>
              <a:rPr lang="en-US" sz="1100" dirty="0" smtClean="0"/>
              <a:t> (mV)</a:t>
            </a:r>
          </a:p>
          <a:p>
            <a:pPr>
              <a:buFont typeface="Arial" pitchFamily="34" charset="0"/>
              <a:buChar char="•"/>
            </a:pPr>
            <a:r>
              <a:rPr lang="en-US" sz="1100" b="1" dirty="0" err="1" smtClean="0"/>
              <a:t>AVL_mean</a:t>
            </a:r>
            <a:r>
              <a:rPr lang="en-US" sz="1100" b="1" dirty="0" smtClean="0"/>
              <a:t>: </a:t>
            </a:r>
            <a:r>
              <a:rPr lang="en-US" sz="1100" dirty="0" smtClean="0"/>
              <a:t>Mean amplitude in lead </a:t>
            </a:r>
            <a:r>
              <a:rPr lang="en-US" sz="1100" dirty="0" err="1" smtClean="0"/>
              <a:t>aVL</a:t>
            </a:r>
            <a:r>
              <a:rPr lang="en-US" sz="1100" dirty="0" smtClean="0"/>
              <a:t> (mV)</a:t>
            </a:r>
          </a:p>
          <a:p>
            <a:pPr>
              <a:buFont typeface="Arial" pitchFamily="34" charset="0"/>
              <a:buChar char="•"/>
            </a:pPr>
            <a:r>
              <a:rPr lang="en-US" sz="1100" b="1" dirty="0" err="1" smtClean="0"/>
              <a:t>AVF_mean</a:t>
            </a:r>
            <a:r>
              <a:rPr lang="en-US" sz="1100" b="1" dirty="0" smtClean="0"/>
              <a:t>: </a:t>
            </a:r>
            <a:r>
              <a:rPr lang="en-US" sz="1100" dirty="0" smtClean="0"/>
              <a:t>Mean amplitude in lead </a:t>
            </a:r>
            <a:r>
              <a:rPr lang="en-US" sz="1100" dirty="0" err="1" smtClean="0"/>
              <a:t>aVF</a:t>
            </a:r>
            <a:r>
              <a:rPr lang="en-US" sz="1100" dirty="0" smtClean="0"/>
              <a:t> (mV)</a:t>
            </a:r>
          </a:p>
          <a:p>
            <a:pPr>
              <a:buFont typeface="Arial" pitchFamily="34" charset="0"/>
              <a:buChar char="•"/>
            </a:pPr>
            <a:r>
              <a:rPr lang="en-US" sz="1100" b="1" dirty="0" smtClean="0"/>
              <a:t>V1_mean: </a:t>
            </a:r>
            <a:r>
              <a:rPr lang="en-US" sz="1100" dirty="0" smtClean="0"/>
              <a:t>Mean amplitude in lead V1 (mV)</a:t>
            </a:r>
          </a:p>
          <a:p>
            <a:endParaRPr lang="en-US" sz="11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1390</TotalTime>
  <Words>1810</Words>
  <PresentationFormat>On-screen Show (16:9)</PresentationFormat>
  <Paragraphs>263</Paragraphs>
  <Slides>24</Slides>
  <Notes>24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Arial</vt:lpstr>
      <vt:lpstr>Times New Roman</vt:lpstr>
      <vt:lpstr>Alexandria</vt:lpstr>
      <vt:lpstr>Sora</vt:lpstr>
      <vt:lpstr>Petrona</vt:lpstr>
      <vt:lpstr>Inter</vt:lpstr>
      <vt:lpstr>Simple Light</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asus pc</cp:lastModifiedBy>
  <cp:revision>4</cp:revision>
  <dcterms:modified xsi:type="dcterms:W3CDTF">2025-06-04T02:25:51Z</dcterms:modified>
</cp:coreProperties>
</file>